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7"/>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Inter Bold" charset="1" panose="02000503000000020004"/>
      <p:regular r:id="rId20"/>
    </p:embeddedFont>
    <p:embeddedFont>
      <p:font typeface="Inter" charset="1" panose="02000503000000020004"/>
      <p:regular r:id="rId21"/>
    </p:embeddedFont>
    <p:embeddedFont>
      <p:font typeface="Inter Italics" charset="1" panose="02000503000000020004"/>
      <p:regular r:id="rId30"/>
    </p:embeddedFont>
    <p:embeddedFont>
      <p:font typeface="Inter Heavy Italics" charset="1" panose="02000503000000020004"/>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notesMasters/notesMaster1.xml" Type="http://schemas.openxmlformats.org/officeDocument/2006/relationships/notesMaster"/><Relationship Id="rId18" Target="theme/theme2.xml" Type="http://schemas.openxmlformats.org/officeDocument/2006/relationships/theme"/><Relationship Id="rId19" Target="notesSlides/notesSlide1.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notesSlides/notesSlide2.xml" Type="http://schemas.openxmlformats.org/officeDocument/2006/relationships/notesSlide"/><Relationship Id="rId23" Target="notesSlides/notesSlide3.xml" Type="http://schemas.openxmlformats.org/officeDocument/2006/relationships/notesSlide"/><Relationship Id="rId24" Target="notesSlides/notesSlide4.xml" Type="http://schemas.openxmlformats.org/officeDocument/2006/relationships/notesSlide"/><Relationship Id="rId25" Target="notesSlides/notesSlide5.xml" Type="http://schemas.openxmlformats.org/officeDocument/2006/relationships/notesSlide"/><Relationship Id="rId26" Target="notesSlides/notesSlide6.xml" Type="http://schemas.openxmlformats.org/officeDocument/2006/relationships/notesSlide"/><Relationship Id="rId27" Target="notesSlides/notesSlide7.xml" Type="http://schemas.openxmlformats.org/officeDocument/2006/relationships/notesSlide"/><Relationship Id="rId28" Target="notesSlides/notesSlide8.xml" Type="http://schemas.openxmlformats.org/officeDocument/2006/relationships/notesSlide"/><Relationship Id="rId29" Target="notesSlides/notesSlide9.xml" Type="http://schemas.openxmlformats.org/officeDocument/2006/relationships/notesSlide"/><Relationship Id="rId3" Target="viewProps.xml" Type="http://schemas.openxmlformats.org/officeDocument/2006/relationships/viewProps"/><Relationship Id="rId30" Target="fonts/font30.fntdata" Type="http://schemas.openxmlformats.org/officeDocument/2006/relationships/font"/><Relationship Id="rId31" Target="notesSlides/notesSlide10.xml" Type="http://schemas.openxmlformats.org/officeDocument/2006/relationships/notesSlide"/><Relationship Id="rId32" Target="notesSlides/notesSlide11.xml" Type="http://schemas.openxmlformats.org/officeDocument/2006/relationships/notesSlide"/><Relationship Id="rId33" Target="fonts/font3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3.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4859000" y="-1524000"/>
            <a:ext cx="4953000" cy="4953000"/>
            <a:chOff x="0" y="0"/>
            <a:chExt cx="6604000" cy="6604000"/>
          </a:xfrm>
        </p:grpSpPr>
        <p:sp>
          <p:nvSpPr>
            <p:cNvPr name="Freeform 3" id="3" descr="preencoded.png"/>
            <p:cNvSpPr/>
            <p:nvPr/>
          </p:nvSpPr>
          <p:spPr>
            <a:xfrm flipH="false" flipV="false" rot="0">
              <a:off x="0" y="0"/>
              <a:ext cx="6604000" cy="6604000"/>
            </a:xfrm>
            <a:custGeom>
              <a:avLst/>
              <a:gdLst/>
              <a:ahLst/>
              <a:cxnLst/>
              <a:rect r="r" b="b" t="t" l="l"/>
              <a:pathLst>
                <a:path h="6604000" w="6604000">
                  <a:moveTo>
                    <a:pt x="0" y="0"/>
                  </a:moveTo>
                  <a:lnTo>
                    <a:pt x="6604000" y="0"/>
                  </a:lnTo>
                  <a:lnTo>
                    <a:pt x="6604000" y="6604000"/>
                  </a:lnTo>
                  <a:lnTo>
                    <a:pt x="0" y="6604000"/>
                  </a:lnTo>
                  <a:lnTo>
                    <a:pt x="0" y="0"/>
                  </a:lnTo>
                  <a:close/>
                </a:path>
              </a:pathLst>
            </a:custGeom>
            <a:blipFill>
              <a:blip r:embed="rId3">
                <a:alphaModFix amt="90000"/>
              </a:blip>
              <a:stretch>
                <a:fillRect l="0" t="24940" r="0" b="24939"/>
              </a:stretch>
            </a:blipFill>
          </p:spPr>
        </p:sp>
      </p:grpSp>
      <p:sp>
        <p:nvSpPr>
          <p:cNvPr name="TextBox 4" id="4"/>
          <p:cNvSpPr txBox="true"/>
          <p:nvPr/>
        </p:nvSpPr>
        <p:spPr>
          <a:xfrm rot="0">
            <a:off x="1168403" y="3995423"/>
            <a:ext cx="17551403" cy="294008"/>
          </a:xfrm>
          <a:prstGeom prst="rect">
            <a:avLst/>
          </a:prstGeom>
        </p:spPr>
        <p:txBody>
          <a:bodyPr anchor="t" rtlCol="false" tIns="0" lIns="0" bIns="0" rIns="0">
            <a:spAutoFit/>
          </a:bodyPr>
          <a:lstStyle/>
          <a:p>
            <a:pPr algn="l">
              <a:lnSpc>
                <a:spcPts val="2340"/>
              </a:lnSpc>
            </a:pPr>
            <a:r>
              <a:rPr lang="en-US" b="true" sz="1950" spc="273">
                <a:solidFill>
                  <a:srgbClr val="FF4500"/>
                </a:solidFill>
                <a:latin typeface="Inter Bold"/>
                <a:ea typeface="Inter Bold"/>
                <a:cs typeface="Inter Bold"/>
                <a:sym typeface="Inter Bold"/>
              </a:rPr>
              <a:t>LA PRÁCTICA</a:t>
            </a:r>
          </a:p>
        </p:txBody>
      </p:sp>
      <p:sp>
        <p:nvSpPr>
          <p:cNvPr name="TextBox 5" id="5"/>
          <p:cNvSpPr txBox="true"/>
          <p:nvPr/>
        </p:nvSpPr>
        <p:spPr>
          <a:xfrm rot="0">
            <a:off x="1168403" y="4502153"/>
            <a:ext cx="17551403" cy="808358"/>
          </a:xfrm>
          <a:prstGeom prst="rect">
            <a:avLst/>
          </a:prstGeom>
        </p:spPr>
        <p:txBody>
          <a:bodyPr anchor="t" rtlCol="false" tIns="0" lIns="0" bIns="0" rIns="0">
            <a:spAutoFit/>
          </a:bodyPr>
          <a:lstStyle/>
          <a:p>
            <a:pPr algn="l">
              <a:lnSpc>
                <a:spcPts val="6480"/>
              </a:lnSpc>
            </a:pPr>
            <a:r>
              <a:rPr lang="en-US" b="true" sz="5400" spc="-54">
                <a:solidFill>
                  <a:srgbClr val="FFFFFF"/>
                </a:solidFill>
                <a:latin typeface="Inter Bold"/>
                <a:ea typeface="Inter Bold"/>
                <a:cs typeface="Inter Bold"/>
                <a:sym typeface="Inter Bold"/>
              </a:rPr>
              <a:t>Aplica Foco a tu empresa</a:t>
            </a:r>
          </a:p>
        </p:txBody>
      </p:sp>
      <p:sp>
        <p:nvSpPr>
          <p:cNvPr name="TextBox 6" id="6"/>
          <p:cNvSpPr txBox="true"/>
          <p:nvPr/>
        </p:nvSpPr>
        <p:spPr>
          <a:xfrm rot="0">
            <a:off x="1168403" y="5523233"/>
            <a:ext cx="12703178" cy="796928"/>
          </a:xfrm>
          <a:prstGeom prst="rect">
            <a:avLst/>
          </a:prstGeom>
        </p:spPr>
        <p:txBody>
          <a:bodyPr anchor="t" rtlCol="false" tIns="0" lIns="0" bIns="0" rIns="0">
            <a:spAutoFit/>
          </a:bodyPr>
          <a:lstStyle/>
          <a:p>
            <a:pPr algn="l">
              <a:lnSpc>
                <a:spcPts val="2925"/>
              </a:lnSpc>
            </a:pPr>
            <a:r>
              <a:rPr lang="en-US" sz="1950">
                <a:solidFill>
                  <a:srgbClr val="8D8E8F"/>
                </a:solidFill>
                <a:latin typeface="Inter"/>
                <a:ea typeface="Inter"/>
                <a:cs typeface="Inter"/>
                <a:sym typeface="Inter"/>
              </a:rPr>
              <a:t>Ocho herramientas, una por paso. Completa cada campo con evidencia real de tu negocio. Al terminar tendrás tu Ficha de Foco, lista para Adaptación. Haz clic en cualquier campo para escribir.</a:t>
            </a:r>
          </a:p>
        </p:txBody>
      </p:sp>
      <p:sp>
        <p:nvSpPr>
          <p:cNvPr name="Freeform 7" id="7"/>
          <p:cNvSpPr/>
          <p:nvPr/>
        </p:nvSpPr>
        <p:spPr>
          <a:xfrm flipH="false" flipV="false" rot="0">
            <a:off x="1028700" y="1028700"/>
            <a:ext cx="4018582" cy="1178784"/>
          </a:xfrm>
          <a:custGeom>
            <a:avLst/>
            <a:gdLst/>
            <a:ahLst/>
            <a:cxnLst/>
            <a:rect r="r" b="b" t="t" l="l"/>
            <a:pathLst>
              <a:path h="1178784" w="4018582">
                <a:moveTo>
                  <a:pt x="0" y="0"/>
                </a:moveTo>
                <a:lnTo>
                  <a:pt x="4018582" y="0"/>
                </a:lnTo>
                <a:lnTo>
                  <a:pt x="4018582" y="1178784"/>
                </a:lnTo>
                <a:lnTo>
                  <a:pt x="0" y="1178784"/>
                </a:lnTo>
                <a:lnTo>
                  <a:pt x="0" y="0"/>
                </a:lnTo>
                <a:close/>
              </a:path>
            </a:pathLst>
          </a:custGeom>
          <a:blipFill>
            <a:blip r:embed="rId4"/>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68403" y="882653"/>
            <a:ext cx="17551403" cy="261623"/>
          </a:xfrm>
          <a:prstGeom prst="rect">
            <a:avLst/>
          </a:prstGeom>
        </p:spPr>
        <p:txBody>
          <a:bodyPr anchor="t" rtlCol="false" tIns="0" lIns="0" bIns="0" rIns="0">
            <a:spAutoFit/>
          </a:bodyPr>
          <a:lstStyle/>
          <a:p>
            <a:pPr algn="l">
              <a:lnSpc>
                <a:spcPts val="2160"/>
              </a:lnSpc>
            </a:pPr>
            <a:r>
              <a:rPr lang="en-US" b="true" sz="1800" spc="252">
                <a:solidFill>
                  <a:srgbClr val="FF4500"/>
                </a:solidFill>
                <a:latin typeface="Inter Bold"/>
                <a:ea typeface="Inter Bold"/>
                <a:cs typeface="Inter Bold"/>
                <a:sym typeface="Inter Bold"/>
              </a:rPr>
              <a:t>RECAPITULACIÓN · LOS OCHO PASOS DE FOCO</a:t>
            </a:r>
          </a:p>
        </p:txBody>
      </p:sp>
      <p:sp>
        <p:nvSpPr>
          <p:cNvPr name="TextBox 3" id="3"/>
          <p:cNvSpPr txBox="true"/>
          <p:nvPr/>
        </p:nvSpPr>
        <p:spPr>
          <a:xfrm rot="0">
            <a:off x="1168403" y="1261748"/>
            <a:ext cx="17237078" cy="431168"/>
          </a:xfrm>
          <a:prstGeom prst="rect">
            <a:avLst/>
          </a:prstGeom>
        </p:spPr>
        <p:txBody>
          <a:bodyPr anchor="t" rtlCol="false" tIns="0" lIns="0" bIns="0" rIns="0">
            <a:spAutoFit/>
          </a:bodyPr>
          <a:lstStyle/>
          <a:p>
            <a:pPr algn="l">
              <a:lnSpc>
                <a:spcPts val="3419"/>
              </a:lnSpc>
            </a:pPr>
            <a:r>
              <a:rPr lang="en-US" b="true" sz="2850" spc="-28">
                <a:solidFill>
                  <a:srgbClr val="000000"/>
                </a:solidFill>
                <a:latin typeface="Inter Bold"/>
                <a:ea typeface="Inter Bold"/>
                <a:cs typeface="Inter Bold"/>
                <a:sym typeface="Inter Bold"/>
              </a:rPr>
              <a:t>De quién eres a un foco validado, listo para Adaptación</a:t>
            </a:r>
          </a:p>
        </p:txBody>
      </p:sp>
      <p:grpSp>
        <p:nvGrpSpPr>
          <p:cNvPr name="Group 4" id="4"/>
          <p:cNvGrpSpPr/>
          <p:nvPr/>
        </p:nvGrpSpPr>
        <p:grpSpPr>
          <a:xfrm rot="0">
            <a:off x="1143000" y="3371850"/>
            <a:ext cx="7734300" cy="9525"/>
            <a:chOff x="0" y="0"/>
            <a:chExt cx="10312400" cy="12700"/>
          </a:xfrm>
        </p:grpSpPr>
        <p:sp>
          <p:nvSpPr>
            <p:cNvPr name="Freeform 5" id="5"/>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6" id="6"/>
          <p:cNvSpPr txBox="true"/>
          <p:nvPr/>
        </p:nvSpPr>
        <p:spPr>
          <a:xfrm rot="0">
            <a:off x="1168403" y="201993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0</a:t>
            </a:r>
          </a:p>
        </p:txBody>
      </p:sp>
      <p:sp>
        <p:nvSpPr>
          <p:cNvPr name="TextBox 7" id="7"/>
          <p:cNvSpPr txBox="true"/>
          <p:nvPr/>
        </p:nvSpPr>
        <p:spPr>
          <a:xfrm rot="0">
            <a:off x="1720853" y="2050418"/>
            <a:ext cx="6975043" cy="2559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Identidad</a:t>
            </a:r>
            <a:r>
              <a:rPr lang="en-US" sz="1500">
                <a:solidFill>
                  <a:srgbClr val="8D8E8F"/>
                </a:solidFill>
                <a:latin typeface="Inter"/>
                <a:ea typeface="Inter"/>
                <a:cs typeface="Inter"/>
                <a:sym typeface="Inter"/>
              </a:rPr>
              <a:t>— el terreno que no cambia: propósito, visión, misión, principios.</a:t>
            </a:r>
          </a:p>
        </p:txBody>
      </p:sp>
      <p:grpSp>
        <p:nvGrpSpPr>
          <p:cNvPr name="Group 8" id="8"/>
          <p:cNvGrpSpPr/>
          <p:nvPr/>
        </p:nvGrpSpPr>
        <p:grpSpPr>
          <a:xfrm rot="0">
            <a:off x="9410700" y="3371850"/>
            <a:ext cx="7734300" cy="9525"/>
            <a:chOff x="0" y="0"/>
            <a:chExt cx="10312400" cy="12700"/>
          </a:xfrm>
        </p:grpSpPr>
        <p:sp>
          <p:nvSpPr>
            <p:cNvPr name="Freeform 9" id="9"/>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10" id="10"/>
          <p:cNvSpPr txBox="true"/>
          <p:nvPr/>
        </p:nvSpPr>
        <p:spPr>
          <a:xfrm rot="0">
            <a:off x="9436103" y="201993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1</a:t>
            </a:r>
          </a:p>
        </p:txBody>
      </p:sp>
      <p:sp>
        <p:nvSpPr>
          <p:cNvPr name="TextBox 11" id="11"/>
          <p:cNvSpPr txBox="true"/>
          <p:nvPr/>
        </p:nvSpPr>
        <p:spPr>
          <a:xfrm rot="0">
            <a:off x="9988553" y="2050418"/>
            <a:ext cx="7346509" cy="4845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Diagnóstico Interno </a:t>
            </a:r>
            <a:r>
              <a:rPr lang="en-US" sz="1500">
                <a:solidFill>
                  <a:srgbClr val="8D8E8F"/>
                </a:solidFill>
                <a:latin typeface="Inter"/>
                <a:ea typeface="Inter"/>
                <a:cs typeface="Inter"/>
                <a:sym typeface="Inter"/>
              </a:rPr>
              <a:t>— Recursos, Procesos y Valores, y tu Perfil de Cliente Ideal.</a:t>
            </a:r>
          </a:p>
        </p:txBody>
      </p:sp>
      <p:grpSp>
        <p:nvGrpSpPr>
          <p:cNvPr name="Group 12" id="12"/>
          <p:cNvGrpSpPr/>
          <p:nvPr/>
        </p:nvGrpSpPr>
        <p:grpSpPr>
          <a:xfrm rot="0">
            <a:off x="1143000" y="4880610"/>
            <a:ext cx="7734300" cy="9525"/>
            <a:chOff x="0" y="0"/>
            <a:chExt cx="10312400" cy="12700"/>
          </a:xfrm>
        </p:grpSpPr>
        <p:sp>
          <p:nvSpPr>
            <p:cNvPr name="Freeform 13" id="13"/>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14" id="14"/>
          <p:cNvSpPr txBox="true"/>
          <p:nvPr/>
        </p:nvSpPr>
        <p:spPr>
          <a:xfrm rot="0">
            <a:off x="1168403" y="352869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2</a:t>
            </a:r>
          </a:p>
        </p:txBody>
      </p:sp>
      <p:sp>
        <p:nvSpPr>
          <p:cNvPr name="TextBox 15" id="15"/>
          <p:cNvSpPr txBox="true"/>
          <p:nvPr/>
        </p:nvSpPr>
        <p:spPr>
          <a:xfrm rot="0">
            <a:off x="1720853" y="3559178"/>
            <a:ext cx="7346509" cy="4845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El Desafío Local </a:t>
            </a:r>
            <a:r>
              <a:rPr lang="en-US" sz="1500">
                <a:solidFill>
                  <a:srgbClr val="8D8E8F"/>
                </a:solidFill>
                <a:latin typeface="Inter"/>
                <a:ea typeface="Inter"/>
                <a:cs typeface="Inter"/>
                <a:sym typeface="Inter"/>
              </a:rPr>
              <a:t>— una intuición convertida en desafío validado con evidencia.</a:t>
            </a:r>
          </a:p>
        </p:txBody>
      </p:sp>
      <p:grpSp>
        <p:nvGrpSpPr>
          <p:cNvPr name="Group 16" id="16"/>
          <p:cNvGrpSpPr/>
          <p:nvPr/>
        </p:nvGrpSpPr>
        <p:grpSpPr>
          <a:xfrm rot="0">
            <a:off x="9410700" y="4880610"/>
            <a:ext cx="7734300" cy="9525"/>
            <a:chOff x="0" y="0"/>
            <a:chExt cx="10312400" cy="12700"/>
          </a:xfrm>
        </p:grpSpPr>
        <p:sp>
          <p:nvSpPr>
            <p:cNvPr name="Freeform 17" id="17"/>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18" id="18"/>
          <p:cNvSpPr txBox="true"/>
          <p:nvPr/>
        </p:nvSpPr>
        <p:spPr>
          <a:xfrm rot="0">
            <a:off x="9436103" y="352869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3</a:t>
            </a:r>
          </a:p>
        </p:txBody>
      </p:sp>
      <p:sp>
        <p:nvSpPr>
          <p:cNvPr name="TextBox 19" id="19"/>
          <p:cNvSpPr txBox="true"/>
          <p:nvPr/>
        </p:nvSpPr>
        <p:spPr>
          <a:xfrm rot="0">
            <a:off x="9988553" y="3559178"/>
            <a:ext cx="6960327" cy="2559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Sostenida o Disruptiva</a:t>
            </a:r>
            <a:r>
              <a:rPr lang="en-US" sz="1500">
                <a:solidFill>
                  <a:srgbClr val="8D8E8F"/>
                </a:solidFill>
                <a:latin typeface="Inter"/>
                <a:ea typeface="Inter"/>
                <a:cs typeface="Inter"/>
                <a:sym typeface="Inter"/>
              </a:rPr>
              <a:t>— el camino que exige tu desafío, y su estructura.</a:t>
            </a:r>
          </a:p>
        </p:txBody>
      </p:sp>
      <p:grpSp>
        <p:nvGrpSpPr>
          <p:cNvPr name="Group 20" id="20"/>
          <p:cNvGrpSpPr/>
          <p:nvPr/>
        </p:nvGrpSpPr>
        <p:grpSpPr>
          <a:xfrm rot="0">
            <a:off x="1143000" y="6389370"/>
            <a:ext cx="7734300" cy="9525"/>
            <a:chOff x="0" y="0"/>
            <a:chExt cx="10312400" cy="12700"/>
          </a:xfrm>
        </p:grpSpPr>
        <p:sp>
          <p:nvSpPr>
            <p:cNvPr name="Freeform 21" id="21"/>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22" id="22"/>
          <p:cNvSpPr txBox="true"/>
          <p:nvPr/>
        </p:nvSpPr>
        <p:spPr>
          <a:xfrm rot="0">
            <a:off x="1168403" y="503745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4</a:t>
            </a:r>
          </a:p>
        </p:txBody>
      </p:sp>
      <p:sp>
        <p:nvSpPr>
          <p:cNvPr name="TextBox 23" id="23"/>
          <p:cNvSpPr txBox="true"/>
          <p:nvPr/>
        </p:nvSpPr>
        <p:spPr>
          <a:xfrm rot="0">
            <a:off x="1720853" y="5067938"/>
            <a:ext cx="6256534" cy="2559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Dónde Innovar</a:t>
            </a:r>
            <a:r>
              <a:rPr lang="en-US" sz="1500">
                <a:solidFill>
                  <a:srgbClr val="8D8E8F"/>
                </a:solidFill>
                <a:latin typeface="Inter"/>
                <a:ea typeface="Inter"/>
                <a:cs typeface="Inter"/>
                <a:sym typeface="Inter"/>
              </a:rPr>
              <a:t>— el terreno de innovación, del menú de diez tipos.</a:t>
            </a:r>
          </a:p>
        </p:txBody>
      </p:sp>
      <p:grpSp>
        <p:nvGrpSpPr>
          <p:cNvPr name="Group 24" id="24"/>
          <p:cNvGrpSpPr/>
          <p:nvPr/>
        </p:nvGrpSpPr>
        <p:grpSpPr>
          <a:xfrm rot="0">
            <a:off x="9410700" y="6389370"/>
            <a:ext cx="7734300" cy="9525"/>
            <a:chOff x="0" y="0"/>
            <a:chExt cx="10312400" cy="12700"/>
          </a:xfrm>
        </p:grpSpPr>
        <p:sp>
          <p:nvSpPr>
            <p:cNvPr name="Freeform 25" id="25"/>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26" id="26"/>
          <p:cNvSpPr txBox="true"/>
          <p:nvPr/>
        </p:nvSpPr>
        <p:spPr>
          <a:xfrm rot="0">
            <a:off x="9436103" y="503745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5</a:t>
            </a:r>
          </a:p>
        </p:txBody>
      </p:sp>
      <p:sp>
        <p:nvSpPr>
          <p:cNvPr name="TextBox 27" id="27"/>
          <p:cNvSpPr txBox="true"/>
          <p:nvPr/>
        </p:nvSpPr>
        <p:spPr>
          <a:xfrm rot="0">
            <a:off x="9988553" y="5067938"/>
            <a:ext cx="7346509" cy="4845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Escaneo Externo </a:t>
            </a:r>
            <a:r>
              <a:rPr lang="en-US" sz="1500">
                <a:solidFill>
                  <a:srgbClr val="8D8E8F"/>
                </a:solidFill>
                <a:latin typeface="Inter"/>
                <a:ea typeface="Inter"/>
                <a:cs typeface="Inter"/>
                <a:sym typeface="Inter"/>
              </a:rPr>
              <a:t>— una solución ya probada en el mundo, encontrada, no inventada.</a:t>
            </a:r>
          </a:p>
        </p:txBody>
      </p:sp>
      <p:grpSp>
        <p:nvGrpSpPr>
          <p:cNvPr name="Group 28" id="28"/>
          <p:cNvGrpSpPr/>
          <p:nvPr/>
        </p:nvGrpSpPr>
        <p:grpSpPr>
          <a:xfrm rot="0">
            <a:off x="1143000" y="7898130"/>
            <a:ext cx="7734300" cy="9525"/>
            <a:chOff x="0" y="0"/>
            <a:chExt cx="10312400" cy="12700"/>
          </a:xfrm>
        </p:grpSpPr>
        <p:sp>
          <p:nvSpPr>
            <p:cNvPr name="Freeform 29" id="29"/>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30" id="30"/>
          <p:cNvSpPr txBox="true"/>
          <p:nvPr/>
        </p:nvSpPr>
        <p:spPr>
          <a:xfrm rot="0">
            <a:off x="1168403" y="654621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6</a:t>
            </a:r>
          </a:p>
        </p:txBody>
      </p:sp>
      <p:sp>
        <p:nvSpPr>
          <p:cNvPr name="TextBox 31" id="31"/>
          <p:cNvSpPr txBox="true"/>
          <p:nvPr/>
        </p:nvSpPr>
        <p:spPr>
          <a:xfrm rot="0">
            <a:off x="1720853" y="6576698"/>
            <a:ext cx="7154456" cy="2559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Factibilidad</a:t>
            </a:r>
            <a:r>
              <a:rPr lang="en-US" sz="1500">
                <a:solidFill>
                  <a:srgbClr val="8D8E8F"/>
                </a:solidFill>
                <a:latin typeface="Inter"/>
                <a:ea typeface="Inter"/>
                <a:cs typeface="Inter"/>
                <a:sym typeface="Inter"/>
              </a:rPr>
              <a:t>— evaluada desde las cuatro perspectivas, no solo la financiera.</a:t>
            </a:r>
          </a:p>
        </p:txBody>
      </p:sp>
      <p:grpSp>
        <p:nvGrpSpPr>
          <p:cNvPr name="Group 32" id="32"/>
          <p:cNvGrpSpPr/>
          <p:nvPr/>
        </p:nvGrpSpPr>
        <p:grpSpPr>
          <a:xfrm rot="0">
            <a:off x="9410700" y="7898130"/>
            <a:ext cx="7734300" cy="9525"/>
            <a:chOff x="0" y="0"/>
            <a:chExt cx="10312400" cy="12700"/>
          </a:xfrm>
        </p:grpSpPr>
        <p:sp>
          <p:nvSpPr>
            <p:cNvPr name="Freeform 33" id="33"/>
            <p:cNvSpPr/>
            <p:nvPr/>
          </p:nvSpPr>
          <p:spPr>
            <a:xfrm flipH="false" flipV="false" rot="0">
              <a:off x="0" y="0"/>
              <a:ext cx="10312400" cy="12700"/>
            </a:xfrm>
            <a:custGeom>
              <a:avLst/>
              <a:gdLst/>
              <a:ahLst/>
              <a:cxnLst/>
              <a:rect r="r" b="b" t="t" l="l"/>
              <a:pathLst>
                <a:path h="12700" w="10312400">
                  <a:moveTo>
                    <a:pt x="0" y="0"/>
                  </a:moveTo>
                  <a:lnTo>
                    <a:pt x="10312400" y="0"/>
                  </a:lnTo>
                  <a:lnTo>
                    <a:pt x="10312400" y="12700"/>
                  </a:lnTo>
                  <a:lnTo>
                    <a:pt x="0" y="12700"/>
                  </a:lnTo>
                  <a:close/>
                </a:path>
              </a:pathLst>
            </a:custGeom>
            <a:solidFill>
              <a:srgbClr val="D8D9DB"/>
            </a:solidFill>
          </p:spPr>
        </p:sp>
      </p:grpSp>
      <p:sp>
        <p:nvSpPr>
          <p:cNvPr name="TextBox 34" id="34"/>
          <p:cNvSpPr txBox="true"/>
          <p:nvPr/>
        </p:nvSpPr>
        <p:spPr>
          <a:xfrm rot="0">
            <a:off x="9436103" y="6546218"/>
            <a:ext cx="387353" cy="294008"/>
          </a:xfrm>
          <a:prstGeom prst="rect">
            <a:avLst/>
          </a:prstGeom>
        </p:spPr>
        <p:txBody>
          <a:bodyPr anchor="t" rtlCol="false" tIns="0" lIns="0" bIns="0" rIns="0">
            <a:spAutoFit/>
          </a:bodyPr>
          <a:lstStyle/>
          <a:p>
            <a:pPr algn="l">
              <a:lnSpc>
                <a:spcPts val="2340"/>
              </a:lnSpc>
            </a:pPr>
            <a:r>
              <a:rPr lang="en-US" sz="1950" b="true">
                <a:solidFill>
                  <a:srgbClr val="FF4500"/>
                </a:solidFill>
                <a:latin typeface="Inter Bold"/>
                <a:ea typeface="Inter Bold"/>
                <a:cs typeface="Inter Bold"/>
                <a:sym typeface="Inter Bold"/>
              </a:rPr>
              <a:t>7</a:t>
            </a:r>
          </a:p>
        </p:txBody>
      </p:sp>
      <p:sp>
        <p:nvSpPr>
          <p:cNvPr name="TextBox 35" id="35"/>
          <p:cNvSpPr txBox="true"/>
          <p:nvPr/>
        </p:nvSpPr>
        <p:spPr>
          <a:xfrm rot="0">
            <a:off x="9988553" y="6576698"/>
            <a:ext cx="5323284" cy="25590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Selección Final</a:t>
            </a:r>
            <a:r>
              <a:rPr lang="en-US" sz="1500">
                <a:solidFill>
                  <a:srgbClr val="8D8E8F"/>
                </a:solidFill>
                <a:latin typeface="Inter"/>
                <a:ea typeface="Inter"/>
                <a:cs typeface="Inter"/>
                <a:sym typeface="Inter"/>
              </a:rPr>
              <a:t>— todo consolidado en la Ficha de Foco.</a:t>
            </a:r>
          </a:p>
        </p:txBody>
      </p:sp>
      <p:grpSp>
        <p:nvGrpSpPr>
          <p:cNvPr name="Group 36" id="36"/>
          <p:cNvGrpSpPr/>
          <p:nvPr/>
        </p:nvGrpSpPr>
        <p:grpSpPr>
          <a:xfrm rot="0">
            <a:off x="1143000" y="8191500"/>
            <a:ext cx="16002000" cy="1238250"/>
            <a:chOff x="0" y="0"/>
            <a:chExt cx="21336000" cy="1651000"/>
          </a:xfrm>
        </p:grpSpPr>
        <p:sp>
          <p:nvSpPr>
            <p:cNvPr name="Freeform 37" id="37"/>
            <p:cNvSpPr/>
            <p:nvPr/>
          </p:nvSpPr>
          <p:spPr>
            <a:xfrm flipH="false" flipV="false" rot="0">
              <a:off x="0" y="0"/>
              <a:ext cx="21336000" cy="1651000"/>
            </a:xfrm>
            <a:custGeom>
              <a:avLst/>
              <a:gdLst/>
              <a:ahLst/>
              <a:cxnLst/>
              <a:rect r="r" b="b" t="t" l="l"/>
              <a:pathLst>
                <a:path h="1651000" w="21336000">
                  <a:moveTo>
                    <a:pt x="0" y="177800"/>
                  </a:moveTo>
                  <a:cubicBezTo>
                    <a:pt x="0" y="79629"/>
                    <a:pt x="79629" y="0"/>
                    <a:pt x="177800" y="0"/>
                  </a:cubicBezTo>
                  <a:lnTo>
                    <a:pt x="21158200" y="0"/>
                  </a:lnTo>
                  <a:cubicBezTo>
                    <a:pt x="21256371" y="0"/>
                    <a:pt x="21336000" y="79629"/>
                    <a:pt x="21336000" y="177800"/>
                  </a:cubicBezTo>
                  <a:lnTo>
                    <a:pt x="21336000" y="1473200"/>
                  </a:lnTo>
                  <a:cubicBezTo>
                    <a:pt x="21336000" y="1571371"/>
                    <a:pt x="21256371" y="1651000"/>
                    <a:pt x="21158200" y="1651000"/>
                  </a:cubicBezTo>
                  <a:lnTo>
                    <a:pt x="177800" y="1651000"/>
                  </a:lnTo>
                  <a:cubicBezTo>
                    <a:pt x="79629" y="1651000"/>
                    <a:pt x="0" y="1571371"/>
                    <a:pt x="0" y="1473200"/>
                  </a:cubicBezTo>
                  <a:close/>
                </a:path>
              </a:pathLst>
            </a:custGeom>
            <a:solidFill>
              <a:srgbClr val="000000"/>
            </a:solidFill>
          </p:spPr>
        </p:sp>
      </p:grpSp>
      <p:sp>
        <p:nvSpPr>
          <p:cNvPr name="TextBox 38" id="38"/>
          <p:cNvSpPr txBox="true"/>
          <p:nvPr/>
        </p:nvSpPr>
        <p:spPr>
          <a:xfrm rot="0">
            <a:off x="1549403" y="8698868"/>
            <a:ext cx="1114587" cy="261623"/>
          </a:xfrm>
          <a:prstGeom prst="rect">
            <a:avLst/>
          </a:prstGeom>
        </p:spPr>
        <p:txBody>
          <a:bodyPr anchor="t" rtlCol="false" tIns="0" lIns="0" bIns="0" rIns="0">
            <a:spAutoFit/>
          </a:bodyPr>
          <a:lstStyle/>
          <a:p>
            <a:pPr algn="l">
              <a:lnSpc>
                <a:spcPts val="2160"/>
              </a:lnSpc>
            </a:pPr>
            <a:r>
              <a:rPr lang="en-US" sz="1800" b="true">
                <a:solidFill>
                  <a:srgbClr val="FF4500"/>
                </a:solidFill>
                <a:latin typeface="Inter Bold"/>
                <a:ea typeface="Inter Bold"/>
                <a:cs typeface="Inter Bold"/>
                <a:sym typeface="Inter Bold"/>
              </a:rPr>
              <a:t>Resultado</a:t>
            </a:r>
          </a:p>
        </p:txBody>
      </p:sp>
      <p:sp>
        <p:nvSpPr>
          <p:cNvPr name="TextBox 39" id="39"/>
          <p:cNvSpPr txBox="true"/>
          <p:nvPr/>
        </p:nvSpPr>
        <p:spPr>
          <a:xfrm rot="0">
            <a:off x="2905287" y="8464553"/>
            <a:ext cx="14249838" cy="673103"/>
          </a:xfrm>
          <a:prstGeom prst="rect">
            <a:avLst/>
          </a:prstGeom>
        </p:spPr>
        <p:txBody>
          <a:bodyPr anchor="t" rtlCol="false" tIns="0" lIns="0" bIns="0" rIns="0">
            <a:spAutoFit/>
          </a:bodyPr>
          <a:lstStyle/>
          <a:p>
            <a:pPr algn="l">
              <a:lnSpc>
                <a:spcPts val="2402"/>
              </a:lnSpc>
            </a:pPr>
            <a:r>
              <a:rPr lang="en-US" sz="1650">
                <a:solidFill>
                  <a:srgbClr val="FFFFFF"/>
                </a:solidFill>
                <a:latin typeface="Inter"/>
                <a:ea typeface="Inter"/>
                <a:cs typeface="Inter"/>
                <a:sym typeface="Inter"/>
              </a:rPr>
              <a:t>Una </a:t>
            </a:r>
            <a:r>
              <a:rPr lang="en-US" sz="1650" b="true">
                <a:solidFill>
                  <a:srgbClr val="FFFFFF"/>
                </a:solidFill>
                <a:latin typeface="Inter Bold"/>
                <a:ea typeface="Inter Bold"/>
                <a:cs typeface="Inter Bold"/>
                <a:sym typeface="Inter Bold"/>
              </a:rPr>
              <a:t>Ficha de Foco </a:t>
            </a:r>
            <a:r>
              <a:rPr lang="en-US" sz="1650">
                <a:solidFill>
                  <a:srgbClr val="FFFFFF"/>
                </a:solidFill>
                <a:latin typeface="Inter"/>
                <a:ea typeface="Inter"/>
                <a:cs typeface="Inter"/>
                <a:sym typeface="Inter"/>
              </a:rPr>
              <a:t>defendible con evidencia detrás de cada decisión — el único insumo que Adaptación necesita para empezar. Ya no tienes una idea: tienes un foco.</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4480865" y="8401231"/>
            <a:ext cx="273777" cy="273672"/>
            <a:chOff x="0" y="0"/>
            <a:chExt cx="365036" cy="364896"/>
          </a:xfrm>
        </p:grpSpPr>
        <p:sp>
          <p:nvSpPr>
            <p:cNvPr name="Freeform 3" id="3"/>
            <p:cNvSpPr/>
            <p:nvPr/>
          </p:nvSpPr>
          <p:spPr>
            <a:xfrm flipH="false" flipV="false" rot="0">
              <a:off x="63500" y="63500"/>
              <a:ext cx="237998" cy="237871"/>
            </a:xfrm>
            <a:custGeom>
              <a:avLst/>
              <a:gdLst/>
              <a:ahLst/>
              <a:cxnLst/>
              <a:rect r="r" b="b" t="t" l="l"/>
              <a:pathLst>
                <a:path h="237871" w="237998">
                  <a:moveTo>
                    <a:pt x="210820" y="168783"/>
                  </a:moveTo>
                  <a:cubicBezTo>
                    <a:pt x="210820" y="191897"/>
                    <a:pt x="192024" y="210820"/>
                    <a:pt x="168910" y="210820"/>
                  </a:cubicBezTo>
                  <a:lnTo>
                    <a:pt x="69215" y="210820"/>
                  </a:lnTo>
                  <a:cubicBezTo>
                    <a:pt x="45974" y="210820"/>
                    <a:pt x="27178" y="191897"/>
                    <a:pt x="27178" y="168783"/>
                  </a:cubicBezTo>
                  <a:lnTo>
                    <a:pt x="27178" y="69088"/>
                  </a:lnTo>
                  <a:cubicBezTo>
                    <a:pt x="27178" y="45847"/>
                    <a:pt x="45974" y="27178"/>
                    <a:pt x="69215" y="27178"/>
                  </a:cubicBezTo>
                  <a:lnTo>
                    <a:pt x="168783" y="27178"/>
                  </a:lnTo>
                  <a:cubicBezTo>
                    <a:pt x="192024" y="27178"/>
                    <a:pt x="210693" y="45974"/>
                    <a:pt x="210693" y="69088"/>
                  </a:cubicBezTo>
                  <a:close/>
                  <a:moveTo>
                    <a:pt x="168783" y="0"/>
                  </a:moveTo>
                  <a:lnTo>
                    <a:pt x="69215" y="0"/>
                  </a:lnTo>
                  <a:cubicBezTo>
                    <a:pt x="30988" y="0"/>
                    <a:pt x="0" y="30988"/>
                    <a:pt x="0" y="69088"/>
                  </a:cubicBezTo>
                  <a:lnTo>
                    <a:pt x="0" y="168783"/>
                  </a:lnTo>
                  <a:cubicBezTo>
                    <a:pt x="0" y="206883"/>
                    <a:pt x="30988" y="237871"/>
                    <a:pt x="69215" y="237871"/>
                  </a:cubicBezTo>
                  <a:lnTo>
                    <a:pt x="168783" y="237871"/>
                  </a:lnTo>
                  <a:cubicBezTo>
                    <a:pt x="206883" y="237871"/>
                    <a:pt x="237998" y="206883"/>
                    <a:pt x="237998" y="168783"/>
                  </a:cubicBezTo>
                  <a:lnTo>
                    <a:pt x="237998" y="69088"/>
                  </a:lnTo>
                  <a:cubicBezTo>
                    <a:pt x="237998" y="30988"/>
                    <a:pt x="206883" y="0"/>
                    <a:pt x="168783" y="0"/>
                  </a:cubicBezTo>
                </a:path>
              </a:pathLst>
            </a:custGeom>
            <a:solidFill>
              <a:srgbClr val="FFFFFF"/>
            </a:solidFill>
          </p:spPr>
        </p:sp>
        <p:sp>
          <p:nvSpPr>
            <p:cNvPr name="Freeform 4" id="4"/>
            <p:cNvSpPr/>
            <p:nvPr/>
          </p:nvSpPr>
          <p:spPr>
            <a:xfrm flipH="false" flipV="false" rot="0">
              <a:off x="226822" y="102743"/>
              <a:ext cx="35179" cy="35306"/>
            </a:xfrm>
            <a:custGeom>
              <a:avLst/>
              <a:gdLst/>
              <a:ahLst/>
              <a:cxnLst/>
              <a:rect r="r" b="b" t="t" l="l"/>
              <a:pathLst>
                <a:path h="35306" w="35179">
                  <a:moveTo>
                    <a:pt x="17653" y="0"/>
                  </a:moveTo>
                  <a:cubicBezTo>
                    <a:pt x="7874" y="0"/>
                    <a:pt x="0" y="7874"/>
                    <a:pt x="0" y="17653"/>
                  </a:cubicBezTo>
                  <a:cubicBezTo>
                    <a:pt x="0" y="27432"/>
                    <a:pt x="8001" y="35306"/>
                    <a:pt x="17653" y="35306"/>
                  </a:cubicBezTo>
                  <a:cubicBezTo>
                    <a:pt x="27305" y="35306"/>
                    <a:pt x="35179" y="27305"/>
                    <a:pt x="35179" y="17653"/>
                  </a:cubicBezTo>
                  <a:cubicBezTo>
                    <a:pt x="35179" y="8001"/>
                    <a:pt x="27305" y="0"/>
                    <a:pt x="17653" y="0"/>
                  </a:cubicBezTo>
                </a:path>
              </a:pathLst>
            </a:custGeom>
            <a:solidFill>
              <a:srgbClr val="FFFFFF"/>
            </a:solidFill>
          </p:spPr>
        </p:sp>
        <p:sp>
          <p:nvSpPr>
            <p:cNvPr name="Freeform 5" id="5"/>
            <p:cNvSpPr/>
            <p:nvPr/>
          </p:nvSpPr>
          <p:spPr>
            <a:xfrm flipH="false" flipV="false" rot="0">
              <a:off x="120015" y="120142"/>
              <a:ext cx="124968" cy="124968"/>
            </a:xfrm>
            <a:custGeom>
              <a:avLst/>
              <a:gdLst/>
              <a:ahLst/>
              <a:cxnLst/>
              <a:rect r="r" b="b" t="t" l="l"/>
              <a:pathLst>
                <a:path h="124968" w="124968">
                  <a:moveTo>
                    <a:pt x="62484" y="96647"/>
                  </a:moveTo>
                  <a:cubicBezTo>
                    <a:pt x="43688" y="96647"/>
                    <a:pt x="28448" y="81407"/>
                    <a:pt x="28448" y="62484"/>
                  </a:cubicBezTo>
                  <a:cubicBezTo>
                    <a:pt x="28448" y="43561"/>
                    <a:pt x="43815" y="28448"/>
                    <a:pt x="62484" y="28448"/>
                  </a:cubicBezTo>
                  <a:cubicBezTo>
                    <a:pt x="81153" y="28448"/>
                    <a:pt x="96647" y="43688"/>
                    <a:pt x="96647" y="62484"/>
                  </a:cubicBezTo>
                  <a:cubicBezTo>
                    <a:pt x="96647" y="81280"/>
                    <a:pt x="81280" y="96647"/>
                    <a:pt x="62484" y="96647"/>
                  </a:cubicBezTo>
                  <a:moveTo>
                    <a:pt x="62484" y="0"/>
                  </a:moveTo>
                  <a:cubicBezTo>
                    <a:pt x="28067" y="0"/>
                    <a:pt x="0" y="28067"/>
                    <a:pt x="0" y="62484"/>
                  </a:cubicBezTo>
                  <a:cubicBezTo>
                    <a:pt x="0" y="96901"/>
                    <a:pt x="27940" y="124968"/>
                    <a:pt x="62484" y="124968"/>
                  </a:cubicBezTo>
                  <a:cubicBezTo>
                    <a:pt x="97028" y="124968"/>
                    <a:pt x="124968" y="97028"/>
                    <a:pt x="124968" y="62484"/>
                  </a:cubicBezTo>
                  <a:cubicBezTo>
                    <a:pt x="124968" y="27940"/>
                    <a:pt x="96901" y="0"/>
                    <a:pt x="62484" y="0"/>
                  </a:cubicBezTo>
                </a:path>
              </a:pathLst>
            </a:custGeom>
            <a:solidFill>
              <a:srgbClr val="FFFFFF"/>
            </a:solidFill>
          </p:spPr>
        </p:sp>
      </p:grpSp>
      <p:grpSp>
        <p:nvGrpSpPr>
          <p:cNvPr name="Group 6" id="6"/>
          <p:cNvGrpSpPr/>
          <p:nvPr/>
        </p:nvGrpSpPr>
        <p:grpSpPr>
          <a:xfrm rot="0">
            <a:off x="4803600" y="8448846"/>
            <a:ext cx="96507" cy="178432"/>
            <a:chOff x="0" y="0"/>
            <a:chExt cx="128676" cy="237909"/>
          </a:xfrm>
        </p:grpSpPr>
        <p:sp>
          <p:nvSpPr>
            <p:cNvPr name="Freeform 7" id="7"/>
            <p:cNvSpPr/>
            <p:nvPr/>
          </p:nvSpPr>
          <p:spPr>
            <a:xfrm flipH="false" flipV="false" rot="0">
              <a:off x="0" y="0"/>
              <a:ext cx="128686" cy="237998"/>
            </a:xfrm>
            <a:custGeom>
              <a:avLst/>
              <a:gdLst/>
              <a:ahLst/>
              <a:cxnLst/>
              <a:rect r="r" b="b" t="t" l="l"/>
              <a:pathLst>
                <a:path h="237998" w="128686">
                  <a:moveTo>
                    <a:pt x="124584" y="2286"/>
                  </a:moveTo>
                  <a:cubicBezTo>
                    <a:pt x="115694" y="762"/>
                    <a:pt x="107185" y="0"/>
                    <a:pt x="99311" y="0"/>
                  </a:cubicBezTo>
                  <a:cubicBezTo>
                    <a:pt x="61466" y="0"/>
                    <a:pt x="38861" y="17907"/>
                    <a:pt x="35686" y="50292"/>
                  </a:cubicBezTo>
                  <a:cubicBezTo>
                    <a:pt x="35051" y="56388"/>
                    <a:pt x="35305" y="62738"/>
                    <a:pt x="35559" y="69342"/>
                  </a:cubicBezTo>
                  <a:cubicBezTo>
                    <a:pt x="35813" y="74041"/>
                    <a:pt x="35940" y="78994"/>
                    <a:pt x="35813" y="83947"/>
                  </a:cubicBezTo>
                  <a:lnTo>
                    <a:pt x="1778" y="83947"/>
                  </a:lnTo>
                  <a:lnTo>
                    <a:pt x="1143" y="87884"/>
                  </a:lnTo>
                  <a:cubicBezTo>
                    <a:pt x="-127" y="95504"/>
                    <a:pt x="0" y="104394"/>
                    <a:pt x="254" y="112903"/>
                  </a:cubicBezTo>
                  <a:cubicBezTo>
                    <a:pt x="381" y="118110"/>
                    <a:pt x="508" y="123317"/>
                    <a:pt x="254" y="128016"/>
                  </a:cubicBezTo>
                  <a:lnTo>
                    <a:pt x="0" y="132334"/>
                  </a:lnTo>
                  <a:lnTo>
                    <a:pt x="4064" y="133096"/>
                  </a:lnTo>
                  <a:cubicBezTo>
                    <a:pt x="7874" y="133858"/>
                    <a:pt x="12319" y="134112"/>
                    <a:pt x="18415" y="134112"/>
                  </a:cubicBezTo>
                  <a:cubicBezTo>
                    <a:pt x="21081" y="134112"/>
                    <a:pt x="23875" y="133985"/>
                    <a:pt x="26669" y="133985"/>
                  </a:cubicBezTo>
                  <a:cubicBezTo>
                    <a:pt x="29717" y="133985"/>
                    <a:pt x="32765" y="133731"/>
                    <a:pt x="35559" y="133858"/>
                  </a:cubicBezTo>
                  <a:lnTo>
                    <a:pt x="35559" y="237998"/>
                  </a:lnTo>
                  <a:lnTo>
                    <a:pt x="86358" y="237998"/>
                  </a:lnTo>
                  <a:lnTo>
                    <a:pt x="86358" y="133858"/>
                  </a:lnTo>
                  <a:lnTo>
                    <a:pt x="120139" y="133858"/>
                  </a:lnTo>
                  <a:lnTo>
                    <a:pt x="121028" y="130175"/>
                  </a:lnTo>
                  <a:cubicBezTo>
                    <a:pt x="122679" y="122682"/>
                    <a:pt x="123568" y="114427"/>
                    <a:pt x="124457" y="106680"/>
                  </a:cubicBezTo>
                  <a:cubicBezTo>
                    <a:pt x="125092" y="100838"/>
                    <a:pt x="125854" y="95123"/>
                    <a:pt x="126743" y="89408"/>
                  </a:cubicBezTo>
                  <a:lnTo>
                    <a:pt x="127632" y="83947"/>
                  </a:lnTo>
                  <a:lnTo>
                    <a:pt x="86739" y="83947"/>
                  </a:lnTo>
                  <a:cubicBezTo>
                    <a:pt x="86866" y="79502"/>
                    <a:pt x="86739" y="75184"/>
                    <a:pt x="86485" y="71247"/>
                  </a:cubicBezTo>
                  <a:cubicBezTo>
                    <a:pt x="85977" y="63119"/>
                    <a:pt x="85596" y="56007"/>
                    <a:pt x="88771" y="51943"/>
                  </a:cubicBezTo>
                  <a:cubicBezTo>
                    <a:pt x="91057" y="49149"/>
                    <a:pt x="94867" y="47879"/>
                    <a:pt x="102486" y="47879"/>
                  </a:cubicBezTo>
                  <a:cubicBezTo>
                    <a:pt x="104518" y="47879"/>
                    <a:pt x="106677" y="48006"/>
                    <a:pt x="108963" y="48133"/>
                  </a:cubicBezTo>
                  <a:cubicBezTo>
                    <a:pt x="113662" y="48260"/>
                    <a:pt x="118488" y="48387"/>
                    <a:pt x="123441" y="48006"/>
                  </a:cubicBezTo>
                  <a:lnTo>
                    <a:pt x="126997" y="47752"/>
                  </a:lnTo>
                  <a:lnTo>
                    <a:pt x="127632" y="44196"/>
                  </a:lnTo>
                  <a:cubicBezTo>
                    <a:pt x="128902" y="37211"/>
                    <a:pt x="128775" y="28956"/>
                    <a:pt x="128521" y="21082"/>
                  </a:cubicBezTo>
                  <a:cubicBezTo>
                    <a:pt x="128394" y="16383"/>
                    <a:pt x="128267" y="11684"/>
                    <a:pt x="128521" y="7239"/>
                  </a:cubicBezTo>
                  <a:lnTo>
                    <a:pt x="128648" y="3048"/>
                  </a:lnTo>
                  <a:close/>
                </a:path>
              </a:pathLst>
            </a:custGeom>
            <a:solidFill>
              <a:srgbClr val="FFFFFF"/>
            </a:solidFill>
          </p:spPr>
        </p:sp>
      </p:grpSp>
      <p:grpSp>
        <p:nvGrpSpPr>
          <p:cNvPr name="Group 8" id="8"/>
          <p:cNvGrpSpPr/>
          <p:nvPr/>
        </p:nvGrpSpPr>
        <p:grpSpPr>
          <a:xfrm rot="0">
            <a:off x="4995015" y="7509100"/>
            <a:ext cx="181747" cy="139332"/>
            <a:chOff x="0" y="0"/>
            <a:chExt cx="242329" cy="185776"/>
          </a:xfrm>
        </p:grpSpPr>
        <p:sp>
          <p:nvSpPr>
            <p:cNvPr name="Freeform 9" id="9"/>
            <p:cNvSpPr/>
            <p:nvPr/>
          </p:nvSpPr>
          <p:spPr>
            <a:xfrm flipH="false" flipV="false" rot="0">
              <a:off x="0" y="32"/>
              <a:ext cx="242189" cy="185773"/>
            </a:xfrm>
            <a:custGeom>
              <a:avLst/>
              <a:gdLst/>
              <a:ahLst/>
              <a:cxnLst/>
              <a:rect r="r" b="b" t="t" l="l"/>
              <a:pathLst>
                <a:path h="185773" w="242189">
                  <a:moveTo>
                    <a:pt x="230886" y="2508"/>
                  </a:moveTo>
                  <a:cubicBezTo>
                    <a:pt x="223901" y="-1175"/>
                    <a:pt x="215011" y="-1048"/>
                    <a:pt x="207772" y="4540"/>
                  </a:cubicBezTo>
                  <a:lnTo>
                    <a:pt x="121158" y="71851"/>
                  </a:lnTo>
                  <a:lnTo>
                    <a:pt x="34671" y="4540"/>
                  </a:lnTo>
                  <a:cubicBezTo>
                    <a:pt x="27432" y="-1048"/>
                    <a:pt x="18415" y="-1175"/>
                    <a:pt x="11557" y="2508"/>
                  </a:cubicBezTo>
                  <a:cubicBezTo>
                    <a:pt x="4826" y="5937"/>
                    <a:pt x="0" y="12795"/>
                    <a:pt x="0" y="21431"/>
                  </a:cubicBezTo>
                  <a:lnTo>
                    <a:pt x="0" y="172056"/>
                  </a:lnTo>
                  <a:cubicBezTo>
                    <a:pt x="0" y="175993"/>
                    <a:pt x="1651" y="179549"/>
                    <a:pt x="4318" y="181962"/>
                  </a:cubicBezTo>
                  <a:cubicBezTo>
                    <a:pt x="6731" y="184248"/>
                    <a:pt x="10033" y="185645"/>
                    <a:pt x="13589" y="185645"/>
                  </a:cubicBezTo>
                  <a:lnTo>
                    <a:pt x="53594" y="185645"/>
                  </a:lnTo>
                  <a:lnTo>
                    <a:pt x="53594" y="87092"/>
                  </a:lnTo>
                  <a:lnTo>
                    <a:pt x="121158" y="139290"/>
                  </a:lnTo>
                  <a:lnTo>
                    <a:pt x="188722" y="87092"/>
                  </a:lnTo>
                  <a:lnTo>
                    <a:pt x="188722" y="185772"/>
                  </a:lnTo>
                  <a:lnTo>
                    <a:pt x="228600" y="185772"/>
                  </a:lnTo>
                  <a:cubicBezTo>
                    <a:pt x="232156" y="185772"/>
                    <a:pt x="235458" y="184375"/>
                    <a:pt x="237871" y="182089"/>
                  </a:cubicBezTo>
                  <a:cubicBezTo>
                    <a:pt x="240538" y="179549"/>
                    <a:pt x="242189" y="175993"/>
                    <a:pt x="242189" y="172183"/>
                  </a:cubicBezTo>
                  <a:lnTo>
                    <a:pt x="242189" y="21431"/>
                  </a:lnTo>
                  <a:cubicBezTo>
                    <a:pt x="242189" y="12795"/>
                    <a:pt x="237363" y="5937"/>
                    <a:pt x="230759" y="2381"/>
                  </a:cubicBezTo>
                </a:path>
              </a:pathLst>
            </a:custGeom>
            <a:solidFill>
              <a:srgbClr val="FFFFFF"/>
            </a:solidFill>
          </p:spPr>
        </p:sp>
      </p:grpSp>
      <p:grpSp>
        <p:nvGrpSpPr>
          <p:cNvPr name="Group 10" id="10"/>
          <p:cNvGrpSpPr/>
          <p:nvPr/>
        </p:nvGrpSpPr>
        <p:grpSpPr>
          <a:xfrm rot="0">
            <a:off x="4995015" y="7787430"/>
            <a:ext cx="181747" cy="181747"/>
            <a:chOff x="0" y="0"/>
            <a:chExt cx="242329" cy="242329"/>
          </a:xfrm>
        </p:grpSpPr>
        <p:sp>
          <p:nvSpPr>
            <p:cNvPr name="Freeform 11" id="11"/>
            <p:cNvSpPr/>
            <p:nvPr/>
          </p:nvSpPr>
          <p:spPr>
            <a:xfrm flipH="false" flipV="false" rot="0">
              <a:off x="0" y="0"/>
              <a:ext cx="262128" cy="260350"/>
            </a:xfrm>
            <a:custGeom>
              <a:avLst/>
              <a:gdLst/>
              <a:ahLst/>
              <a:cxnLst/>
              <a:rect r="r" b="b" t="t" l="l"/>
              <a:pathLst>
                <a:path h="260350" w="262128">
                  <a:moveTo>
                    <a:pt x="181991" y="111506"/>
                  </a:moveTo>
                  <a:cubicBezTo>
                    <a:pt x="181483" y="98679"/>
                    <a:pt x="180213" y="86360"/>
                    <a:pt x="177927" y="75057"/>
                  </a:cubicBezTo>
                  <a:cubicBezTo>
                    <a:pt x="187452" y="72136"/>
                    <a:pt x="196596" y="68580"/>
                    <a:pt x="205613" y="64262"/>
                  </a:cubicBezTo>
                  <a:cubicBezTo>
                    <a:pt x="214884" y="77978"/>
                    <a:pt x="220345" y="94234"/>
                    <a:pt x="222123" y="111506"/>
                  </a:cubicBezTo>
                  <a:close/>
                  <a:moveTo>
                    <a:pt x="218059" y="167386"/>
                  </a:moveTo>
                  <a:cubicBezTo>
                    <a:pt x="220345" y="156083"/>
                    <a:pt x="221615" y="143637"/>
                    <a:pt x="222123" y="130810"/>
                  </a:cubicBezTo>
                  <a:lnTo>
                    <a:pt x="262128" y="130810"/>
                  </a:lnTo>
                  <a:cubicBezTo>
                    <a:pt x="260477" y="148209"/>
                    <a:pt x="254889" y="164338"/>
                    <a:pt x="245618" y="178054"/>
                  </a:cubicBezTo>
                  <a:cubicBezTo>
                    <a:pt x="236728" y="173736"/>
                    <a:pt x="227457" y="170180"/>
                    <a:pt x="217932" y="167386"/>
                  </a:cubicBezTo>
                  <a:moveTo>
                    <a:pt x="212979" y="185928"/>
                  </a:moveTo>
                  <a:cubicBezTo>
                    <a:pt x="219710" y="187960"/>
                    <a:pt x="226314" y="190500"/>
                    <a:pt x="232791" y="193294"/>
                  </a:cubicBezTo>
                  <a:cubicBezTo>
                    <a:pt x="223393" y="202692"/>
                    <a:pt x="211963" y="210185"/>
                    <a:pt x="199517" y="215265"/>
                  </a:cubicBezTo>
                  <a:cubicBezTo>
                    <a:pt x="204851" y="207010"/>
                    <a:pt x="209423" y="197231"/>
                    <a:pt x="212979" y="185928"/>
                  </a:cubicBezTo>
                  <a:moveTo>
                    <a:pt x="108458" y="186182"/>
                  </a:moveTo>
                  <a:cubicBezTo>
                    <a:pt x="112014" y="197231"/>
                    <a:pt x="116459" y="206756"/>
                    <a:pt x="121666" y="214884"/>
                  </a:cubicBezTo>
                  <a:cubicBezTo>
                    <a:pt x="109601" y="209804"/>
                    <a:pt x="98679" y="202438"/>
                    <a:pt x="89408" y="193294"/>
                  </a:cubicBezTo>
                  <a:cubicBezTo>
                    <a:pt x="95631" y="190500"/>
                    <a:pt x="101981" y="188214"/>
                    <a:pt x="108458" y="186182"/>
                  </a:cubicBezTo>
                  <a:moveTo>
                    <a:pt x="59436" y="130810"/>
                  </a:moveTo>
                  <a:cubicBezTo>
                    <a:pt x="59944" y="143764"/>
                    <a:pt x="61214" y="156337"/>
                    <a:pt x="63627" y="167767"/>
                  </a:cubicBezTo>
                  <a:cubicBezTo>
                    <a:pt x="54483" y="170561"/>
                    <a:pt x="45466" y="173990"/>
                    <a:pt x="36830" y="178181"/>
                  </a:cubicBezTo>
                  <a:cubicBezTo>
                    <a:pt x="27559" y="164465"/>
                    <a:pt x="21971" y="148209"/>
                    <a:pt x="20320" y="130937"/>
                  </a:cubicBezTo>
                  <a:close/>
                  <a:moveTo>
                    <a:pt x="63500" y="74803"/>
                  </a:moveTo>
                  <a:cubicBezTo>
                    <a:pt x="61214" y="86233"/>
                    <a:pt x="59944" y="98679"/>
                    <a:pt x="59436" y="111506"/>
                  </a:cubicBezTo>
                  <a:lnTo>
                    <a:pt x="20320" y="111506"/>
                  </a:lnTo>
                  <a:cubicBezTo>
                    <a:pt x="21971" y="94234"/>
                    <a:pt x="27432" y="77978"/>
                    <a:pt x="36703" y="64262"/>
                  </a:cubicBezTo>
                  <a:cubicBezTo>
                    <a:pt x="45339" y="68453"/>
                    <a:pt x="54356" y="72009"/>
                    <a:pt x="63500" y="74803"/>
                  </a:cubicBezTo>
                  <a:moveTo>
                    <a:pt x="68453" y="56007"/>
                  </a:moveTo>
                  <a:cubicBezTo>
                    <a:pt x="61976" y="53975"/>
                    <a:pt x="55626" y="51689"/>
                    <a:pt x="49403" y="48895"/>
                  </a:cubicBezTo>
                  <a:cubicBezTo>
                    <a:pt x="58547" y="39751"/>
                    <a:pt x="69469" y="32385"/>
                    <a:pt x="81661" y="27305"/>
                  </a:cubicBezTo>
                  <a:cubicBezTo>
                    <a:pt x="76454" y="35433"/>
                    <a:pt x="72009" y="44958"/>
                    <a:pt x="68453" y="56007"/>
                  </a:cubicBezTo>
                  <a:moveTo>
                    <a:pt x="159512" y="26924"/>
                  </a:moveTo>
                  <a:cubicBezTo>
                    <a:pt x="172085" y="32004"/>
                    <a:pt x="183388" y="39497"/>
                    <a:pt x="192786" y="48895"/>
                  </a:cubicBezTo>
                  <a:cubicBezTo>
                    <a:pt x="186309" y="51816"/>
                    <a:pt x="179705" y="54229"/>
                    <a:pt x="172974" y="56261"/>
                  </a:cubicBezTo>
                  <a:cubicBezTo>
                    <a:pt x="169418" y="44958"/>
                    <a:pt x="164846" y="35179"/>
                    <a:pt x="159512" y="26924"/>
                  </a:cubicBezTo>
                  <a:moveTo>
                    <a:pt x="130810" y="63627"/>
                  </a:moveTo>
                  <a:lnTo>
                    <a:pt x="130810" y="23114"/>
                  </a:lnTo>
                  <a:cubicBezTo>
                    <a:pt x="139700" y="28956"/>
                    <a:pt x="148336" y="42164"/>
                    <a:pt x="154432" y="60833"/>
                  </a:cubicBezTo>
                  <a:cubicBezTo>
                    <a:pt x="146685" y="62230"/>
                    <a:pt x="138811" y="63246"/>
                    <a:pt x="130810" y="63627"/>
                  </a:cubicBezTo>
                  <a:moveTo>
                    <a:pt x="130810" y="111506"/>
                  </a:moveTo>
                  <a:lnTo>
                    <a:pt x="130810" y="83312"/>
                  </a:lnTo>
                  <a:cubicBezTo>
                    <a:pt x="140462" y="82804"/>
                    <a:pt x="149987" y="81661"/>
                    <a:pt x="159385" y="79756"/>
                  </a:cubicBezTo>
                  <a:cubicBezTo>
                    <a:pt x="161290" y="89408"/>
                    <a:pt x="162306" y="100203"/>
                    <a:pt x="162814" y="111506"/>
                  </a:cubicBezTo>
                  <a:close/>
                  <a:moveTo>
                    <a:pt x="162814" y="159512"/>
                  </a:moveTo>
                  <a:lnTo>
                    <a:pt x="162814" y="130810"/>
                  </a:lnTo>
                  <a:lnTo>
                    <a:pt x="194691" y="130810"/>
                  </a:lnTo>
                  <a:cubicBezTo>
                    <a:pt x="194183" y="142240"/>
                    <a:pt x="193167" y="153162"/>
                    <a:pt x="191262" y="162814"/>
                  </a:cubicBezTo>
                  <a:cubicBezTo>
                    <a:pt x="181864" y="161036"/>
                    <a:pt x="172339" y="159893"/>
                    <a:pt x="162814" y="159385"/>
                  </a:cubicBezTo>
                  <a:moveTo>
                    <a:pt x="162814" y="178562"/>
                  </a:moveTo>
                  <a:cubicBezTo>
                    <a:pt x="170688" y="178943"/>
                    <a:pt x="178562" y="179959"/>
                    <a:pt x="186436" y="181356"/>
                  </a:cubicBezTo>
                  <a:cubicBezTo>
                    <a:pt x="180340" y="200025"/>
                    <a:pt x="171831" y="213233"/>
                    <a:pt x="162814" y="219075"/>
                  </a:cubicBezTo>
                  <a:close/>
                  <a:moveTo>
                    <a:pt x="143510" y="219075"/>
                  </a:moveTo>
                  <a:lnTo>
                    <a:pt x="143510" y="260350"/>
                  </a:lnTo>
                  <a:cubicBezTo>
                    <a:pt x="134239" y="254762"/>
                    <a:pt x="125349" y="241427"/>
                    <a:pt x="119126" y="222123"/>
                  </a:cubicBezTo>
                  <a:cubicBezTo>
                    <a:pt x="127254" y="220599"/>
                    <a:pt x="135382" y="219583"/>
                    <a:pt x="143510" y="219202"/>
                  </a:cubicBezTo>
                  <a:moveTo>
                    <a:pt x="143510" y="171323"/>
                  </a:moveTo>
                  <a:lnTo>
                    <a:pt x="143510" y="200025"/>
                  </a:lnTo>
                  <a:cubicBezTo>
                    <a:pt x="133604" y="200533"/>
                    <a:pt x="123825" y="201676"/>
                    <a:pt x="114173" y="203581"/>
                  </a:cubicBezTo>
                  <a:cubicBezTo>
                    <a:pt x="112268" y="193802"/>
                    <a:pt x="111125" y="182880"/>
                    <a:pt x="110617" y="171323"/>
                  </a:cubicBezTo>
                  <a:close/>
                  <a:moveTo>
                    <a:pt x="110617" y="123825"/>
                  </a:moveTo>
                  <a:lnTo>
                    <a:pt x="110617" y="111506"/>
                  </a:lnTo>
                  <a:lnTo>
                    <a:pt x="78613" y="111506"/>
                  </a:lnTo>
                  <a:cubicBezTo>
                    <a:pt x="79121" y="100076"/>
                    <a:pt x="80137" y="89281"/>
                    <a:pt x="82042" y="79629"/>
                  </a:cubicBezTo>
                  <a:cubicBezTo>
                    <a:pt x="91694" y="81661"/>
                    <a:pt x="101473" y="82804"/>
                    <a:pt x="111379" y="83312"/>
                  </a:cubicBezTo>
                  <a:moveTo>
                    <a:pt x="111379" y="63627"/>
                  </a:moveTo>
                  <a:cubicBezTo>
                    <a:pt x="103124" y="63119"/>
                    <a:pt x="94996" y="62230"/>
                    <a:pt x="86995" y="60706"/>
                  </a:cubicBezTo>
                  <a:cubicBezTo>
                    <a:pt x="93218" y="41402"/>
                    <a:pt x="102235" y="27940"/>
                    <a:pt x="111379" y="22479"/>
                  </a:cubicBezTo>
                  <a:close/>
                  <a:moveTo>
                    <a:pt x="121158" y="0"/>
                  </a:moveTo>
                  <a:cubicBezTo>
                    <a:pt x="121031" y="0"/>
                    <a:pt x="120904" y="0"/>
                    <a:pt x="120904" y="0"/>
                  </a:cubicBezTo>
                  <a:cubicBezTo>
                    <a:pt x="120904" y="0"/>
                    <a:pt x="120777" y="0"/>
                    <a:pt x="120650" y="0"/>
                  </a:cubicBezTo>
                  <a:cubicBezTo>
                    <a:pt x="120523" y="0"/>
                    <a:pt x="120269" y="127"/>
                    <a:pt x="120142" y="127"/>
                  </a:cubicBezTo>
                  <a:cubicBezTo>
                    <a:pt x="53848" y="635"/>
                    <a:pt x="0" y="54610"/>
                    <a:pt x="0" y="121158"/>
                  </a:cubicBezTo>
                  <a:cubicBezTo>
                    <a:pt x="0" y="187706"/>
                    <a:pt x="53848" y="241681"/>
                    <a:pt x="120269" y="242189"/>
                  </a:cubicBezTo>
                  <a:cubicBezTo>
                    <a:pt x="120396" y="242189"/>
                    <a:pt x="120650" y="242316"/>
                    <a:pt x="120777" y="242316"/>
                  </a:cubicBezTo>
                  <a:cubicBezTo>
                    <a:pt x="120904" y="242316"/>
                    <a:pt x="120904" y="242316"/>
                    <a:pt x="120904" y="242316"/>
                  </a:cubicBezTo>
                  <a:cubicBezTo>
                    <a:pt x="120904" y="242316"/>
                    <a:pt x="121158" y="242316"/>
                    <a:pt x="121158" y="242316"/>
                  </a:cubicBezTo>
                  <a:cubicBezTo>
                    <a:pt x="187960" y="242316"/>
                    <a:pt x="242316" y="187960"/>
                    <a:pt x="242316" y="121158"/>
                  </a:cubicBezTo>
                  <a:cubicBezTo>
                    <a:pt x="242316" y="54356"/>
                    <a:pt x="187960" y="0"/>
                    <a:pt x="121158" y="0"/>
                  </a:cubicBezTo>
                </a:path>
              </a:pathLst>
            </a:custGeom>
            <a:solidFill>
              <a:srgbClr val="FFFFFF"/>
            </a:solidFill>
          </p:spPr>
        </p:sp>
      </p:grpSp>
      <p:grpSp>
        <p:nvGrpSpPr>
          <p:cNvPr name="Group 12" id="12"/>
          <p:cNvGrpSpPr/>
          <p:nvPr/>
        </p:nvGrpSpPr>
        <p:grpSpPr>
          <a:xfrm rot="0">
            <a:off x="4996682" y="8448846"/>
            <a:ext cx="178432" cy="178432"/>
            <a:chOff x="0" y="0"/>
            <a:chExt cx="237909" cy="237909"/>
          </a:xfrm>
        </p:grpSpPr>
        <p:sp>
          <p:nvSpPr>
            <p:cNvPr name="Freeform 13" id="13"/>
            <p:cNvSpPr/>
            <p:nvPr/>
          </p:nvSpPr>
          <p:spPr>
            <a:xfrm flipH="false" flipV="false" rot="0">
              <a:off x="0" y="0"/>
              <a:ext cx="237871" cy="237871"/>
            </a:xfrm>
            <a:custGeom>
              <a:avLst/>
              <a:gdLst/>
              <a:ahLst/>
              <a:cxnLst/>
              <a:rect r="r" b="b" t="t" l="l"/>
              <a:pathLst>
                <a:path h="237871" w="237871">
                  <a:moveTo>
                    <a:pt x="202184" y="203327"/>
                  </a:moveTo>
                  <a:lnTo>
                    <a:pt x="168275" y="203327"/>
                  </a:lnTo>
                  <a:lnTo>
                    <a:pt x="168275" y="137795"/>
                  </a:lnTo>
                  <a:cubicBezTo>
                    <a:pt x="168275" y="126238"/>
                    <a:pt x="159004" y="116967"/>
                    <a:pt x="147447" y="116967"/>
                  </a:cubicBezTo>
                  <a:cubicBezTo>
                    <a:pt x="135890" y="116967"/>
                    <a:pt x="126619" y="126365"/>
                    <a:pt x="126619" y="137795"/>
                  </a:cubicBezTo>
                  <a:lnTo>
                    <a:pt x="126619" y="203327"/>
                  </a:lnTo>
                  <a:lnTo>
                    <a:pt x="92710" y="203327"/>
                  </a:lnTo>
                  <a:lnTo>
                    <a:pt x="92710" y="88646"/>
                  </a:lnTo>
                  <a:lnTo>
                    <a:pt x="126619" y="88646"/>
                  </a:lnTo>
                  <a:lnTo>
                    <a:pt x="126619" y="104648"/>
                  </a:lnTo>
                  <a:cubicBezTo>
                    <a:pt x="133985" y="93472"/>
                    <a:pt x="146685" y="85979"/>
                    <a:pt x="161036" y="85979"/>
                  </a:cubicBezTo>
                  <a:cubicBezTo>
                    <a:pt x="188722" y="85979"/>
                    <a:pt x="202184" y="104394"/>
                    <a:pt x="202184" y="127127"/>
                  </a:cubicBezTo>
                  <a:lnTo>
                    <a:pt x="202184" y="137668"/>
                  </a:lnTo>
                  <a:close/>
                  <a:moveTo>
                    <a:pt x="52705" y="73660"/>
                  </a:moveTo>
                  <a:cubicBezTo>
                    <a:pt x="41402" y="73660"/>
                    <a:pt x="32258" y="64516"/>
                    <a:pt x="32258" y="53213"/>
                  </a:cubicBezTo>
                  <a:cubicBezTo>
                    <a:pt x="32258" y="41910"/>
                    <a:pt x="41402" y="32766"/>
                    <a:pt x="52705" y="32766"/>
                  </a:cubicBezTo>
                  <a:cubicBezTo>
                    <a:pt x="64008" y="32766"/>
                    <a:pt x="73152" y="41910"/>
                    <a:pt x="73152" y="53213"/>
                  </a:cubicBezTo>
                  <a:cubicBezTo>
                    <a:pt x="73152" y="64516"/>
                    <a:pt x="64008" y="73660"/>
                    <a:pt x="52705" y="73660"/>
                  </a:cubicBezTo>
                  <a:moveTo>
                    <a:pt x="69596" y="203200"/>
                  </a:moveTo>
                  <a:lnTo>
                    <a:pt x="35814" y="203200"/>
                  </a:lnTo>
                  <a:lnTo>
                    <a:pt x="35814" y="88646"/>
                  </a:lnTo>
                  <a:lnTo>
                    <a:pt x="69596" y="88646"/>
                  </a:lnTo>
                  <a:close/>
                  <a:moveTo>
                    <a:pt x="220345" y="0"/>
                  </a:moveTo>
                  <a:lnTo>
                    <a:pt x="17526" y="0"/>
                  </a:lnTo>
                  <a:cubicBezTo>
                    <a:pt x="7874" y="0"/>
                    <a:pt x="0" y="7874"/>
                    <a:pt x="0" y="17526"/>
                  </a:cubicBezTo>
                  <a:lnTo>
                    <a:pt x="0" y="220345"/>
                  </a:lnTo>
                  <a:cubicBezTo>
                    <a:pt x="0" y="229997"/>
                    <a:pt x="7874" y="237871"/>
                    <a:pt x="17526" y="237871"/>
                  </a:cubicBezTo>
                  <a:lnTo>
                    <a:pt x="220345" y="237871"/>
                  </a:lnTo>
                  <a:cubicBezTo>
                    <a:pt x="229997" y="237871"/>
                    <a:pt x="237871" y="229997"/>
                    <a:pt x="237871" y="220345"/>
                  </a:cubicBezTo>
                  <a:lnTo>
                    <a:pt x="237871" y="17526"/>
                  </a:lnTo>
                  <a:cubicBezTo>
                    <a:pt x="237871" y="7874"/>
                    <a:pt x="229997" y="0"/>
                    <a:pt x="220345" y="0"/>
                  </a:cubicBezTo>
                </a:path>
              </a:pathLst>
            </a:custGeom>
            <a:solidFill>
              <a:srgbClr val="FFFFFF"/>
            </a:solidFill>
          </p:spPr>
        </p:sp>
      </p:grpSp>
      <p:grpSp>
        <p:nvGrpSpPr>
          <p:cNvPr name="Group 14" id="14"/>
          <p:cNvGrpSpPr/>
          <p:nvPr/>
        </p:nvGrpSpPr>
        <p:grpSpPr>
          <a:xfrm rot="0">
            <a:off x="4954238" y="7099935"/>
            <a:ext cx="263300" cy="315630"/>
            <a:chOff x="0" y="0"/>
            <a:chExt cx="351066" cy="420840"/>
          </a:xfrm>
        </p:grpSpPr>
        <p:sp>
          <p:nvSpPr>
            <p:cNvPr name="Freeform 15" id="15"/>
            <p:cNvSpPr/>
            <p:nvPr/>
          </p:nvSpPr>
          <p:spPr>
            <a:xfrm flipH="false" flipV="false" rot="0">
              <a:off x="63536" y="63500"/>
              <a:ext cx="224191" cy="293878"/>
            </a:xfrm>
            <a:custGeom>
              <a:avLst/>
              <a:gdLst/>
              <a:ahLst/>
              <a:cxnLst/>
              <a:rect r="r" b="b" t="t" l="l"/>
              <a:pathLst>
                <a:path h="293878" w="224191">
                  <a:moveTo>
                    <a:pt x="191100" y="138684"/>
                  </a:moveTo>
                  <a:cubicBezTo>
                    <a:pt x="187798" y="150368"/>
                    <a:pt x="182464" y="160782"/>
                    <a:pt x="174971" y="169926"/>
                  </a:cubicBezTo>
                  <a:lnTo>
                    <a:pt x="111979" y="247142"/>
                  </a:lnTo>
                  <a:lnTo>
                    <a:pt x="48986" y="169926"/>
                  </a:lnTo>
                  <a:cubicBezTo>
                    <a:pt x="41620" y="160782"/>
                    <a:pt x="36159" y="150368"/>
                    <a:pt x="32857" y="138684"/>
                  </a:cubicBezTo>
                  <a:cubicBezTo>
                    <a:pt x="24475" y="108712"/>
                    <a:pt x="32476" y="76454"/>
                    <a:pt x="53812" y="54483"/>
                  </a:cubicBezTo>
                  <a:cubicBezTo>
                    <a:pt x="69434" y="38481"/>
                    <a:pt x="90008" y="29591"/>
                    <a:pt x="111979" y="29591"/>
                  </a:cubicBezTo>
                  <a:cubicBezTo>
                    <a:pt x="133950" y="29591"/>
                    <a:pt x="154651" y="38354"/>
                    <a:pt x="170145" y="54483"/>
                  </a:cubicBezTo>
                  <a:cubicBezTo>
                    <a:pt x="191481" y="76454"/>
                    <a:pt x="199482" y="108712"/>
                    <a:pt x="191100" y="138684"/>
                  </a:cubicBezTo>
                  <a:moveTo>
                    <a:pt x="191354" y="33909"/>
                  </a:moveTo>
                  <a:cubicBezTo>
                    <a:pt x="170272" y="12065"/>
                    <a:pt x="142078" y="0"/>
                    <a:pt x="111979" y="0"/>
                  </a:cubicBezTo>
                  <a:cubicBezTo>
                    <a:pt x="81880" y="0"/>
                    <a:pt x="53812" y="12065"/>
                    <a:pt x="32603" y="33782"/>
                  </a:cubicBezTo>
                  <a:cubicBezTo>
                    <a:pt x="3901" y="63246"/>
                    <a:pt x="-6894" y="106553"/>
                    <a:pt x="4409" y="146685"/>
                  </a:cubicBezTo>
                  <a:cubicBezTo>
                    <a:pt x="8727" y="162306"/>
                    <a:pt x="16093" y="176403"/>
                    <a:pt x="26126" y="188595"/>
                  </a:cubicBezTo>
                  <a:lnTo>
                    <a:pt x="112106" y="293878"/>
                  </a:lnTo>
                  <a:lnTo>
                    <a:pt x="198085" y="188595"/>
                  </a:lnTo>
                  <a:cubicBezTo>
                    <a:pt x="208118" y="176403"/>
                    <a:pt x="215357" y="162179"/>
                    <a:pt x="219802" y="146685"/>
                  </a:cubicBezTo>
                  <a:cubicBezTo>
                    <a:pt x="231105" y="106553"/>
                    <a:pt x="220183" y="63373"/>
                    <a:pt x="191608" y="33782"/>
                  </a:cubicBezTo>
                </a:path>
              </a:pathLst>
            </a:custGeom>
            <a:solidFill>
              <a:srgbClr val="FFFFFF"/>
            </a:solidFill>
          </p:spPr>
        </p:sp>
        <p:sp>
          <p:nvSpPr>
            <p:cNvPr name="Freeform 16" id="16"/>
            <p:cNvSpPr/>
            <p:nvPr/>
          </p:nvSpPr>
          <p:spPr>
            <a:xfrm flipH="false" flipV="false" rot="0">
              <a:off x="124080" y="118872"/>
              <a:ext cx="102870" cy="102870"/>
            </a:xfrm>
            <a:custGeom>
              <a:avLst/>
              <a:gdLst/>
              <a:ahLst/>
              <a:cxnLst/>
              <a:rect r="r" b="b" t="t" l="l"/>
              <a:pathLst>
                <a:path h="102870" w="102870">
                  <a:moveTo>
                    <a:pt x="51435" y="78740"/>
                  </a:moveTo>
                  <a:cubicBezTo>
                    <a:pt x="36449" y="78740"/>
                    <a:pt x="24130" y="66548"/>
                    <a:pt x="24130" y="51435"/>
                  </a:cubicBezTo>
                  <a:cubicBezTo>
                    <a:pt x="24130" y="36322"/>
                    <a:pt x="36322" y="24257"/>
                    <a:pt x="51435" y="24257"/>
                  </a:cubicBezTo>
                  <a:cubicBezTo>
                    <a:pt x="66548" y="24257"/>
                    <a:pt x="78740" y="36449"/>
                    <a:pt x="78740" y="51435"/>
                  </a:cubicBezTo>
                  <a:cubicBezTo>
                    <a:pt x="78740" y="66421"/>
                    <a:pt x="66548" y="78740"/>
                    <a:pt x="51435" y="78740"/>
                  </a:cubicBezTo>
                  <a:moveTo>
                    <a:pt x="51435" y="0"/>
                  </a:moveTo>
                  <a:cubicBezTo>
                    <a:pt x="23114" y="0"/>
                    <a:pt x="0" y="23114"/>
                    <a:pt x="0" y="51435"/>
                  </a:cubicBezTo>
                  <a:cubicBezTo>
                    <a:pt x="0" y="79756"/>
                    <a:pt x="23114" y="102870"/>
                    <a:pt x="51435" y="102870"/>
                  </a:cubicBezTo>
                  <a:cubicBezTo>
                    <a:pt x="79756" y="102870"/>
                    <a:pt x="102870" y="79756"/>
                    <a:pt x="102870" y="51435"/>
                  </a:cubicBezTo>
                  <a:cubicBezTo>
                    <a:pt x="102870" y="23114"/>
                    <a:pt x="79756" y="0"/>
                    <a:pt x="51435" y="0"/>
                  </a:cubicBezTo>
                </a:path>
              </a:pathLst>
            </a:custGeom>
            <a:solidFill>
              <a:srgbClr val="FFFFFF"/>
            </a:solidFill>
          </p:spPr>
        </p:sp>
      </p:grpSp>
      <p:grpSp>
        <p:nvGrpSpPr>
          <p:cNvPr name="Group 17" id="17"/>
          <p:cNvGrpSpPr/>
          <p:nvPr/>
        </p:nvGrpSpPr>
        <p:grpSpPr>
          <a:xfrm rot="0">
            <a:off x="4940465" y="8063684"/>
            <a:ext cx="290836" cy="290846"/>
            <a:chOff x="0" y="0"/>
            <a:chExt cx="387782" cy="387794"/>
          </a:xfrm>
        </p:grpSpPr>
        <p:sp>
          <p:nvSpPr>
            <p:cNvPr name="Freeform 18" id="18"/>
            <p:cNvSpPr/>
            <p:nvPr/>
          </p:nvSpPr>
          <p:spPr>
            <a:xfrm flipH="false" flipV="false" rot="0">
              <a:off x="63500" y="63500"/>
              <a:ext cx="260858" cy="260731"/>
            </a:xfrm>
            <a:custGeom>
              <a:avLst/>
              <a:gdLst/>
              <a:ahLst/>
              <a:cxnLst/>
              <a:rect r="r" b="b" t="t" l="l"/>
              <a:pathLst>
                <a:path h="260731" w="260858">
                  <a:moveTo>
                    <a:pt x="257302" y="100457"/>
                  </a:moveTo>
                  <a:lnTo>
                    <a:pt x="234188" y="100457"/>
                  </a:lnTo>
                  <a:cubicBezTo>
                    <a:pt x="236855" y="109982"/>
                    <a:pt x="238506" y="120015"/>
                    <a:pt x="238506" y="130429"/>
                  </a:cubicBezTo>
                  <a:cubicBezTo>
                    <a:pt x="238506" y="190119"/>
                    <a:pt x="190119" y="238506"/>
                    <a:pt x="130429" y="238506"/>
                  </a:cubicBezTo>
                  <a:cubicBezTo>
                    <a:pt x="112522" y="238506"/>
                    <a:pt x="95758" y="234188"/>
                    <a:pt x="80899" y="226441"/>
                  </a:cubicBezTo>
                  <a:lnTo>
                    <a:pt x="25400" y="234569"/>
                  </a:lnTo>
                  <a:lnTo>
                    <a:pt x="33782" y="178689"/>
                  </a:lnTo>
                  <a:cubicBezTo>
                    <a:pt x="26543" y="164211"/>
                    <a:pt x="22479" y="147828"/>
                    <a:pt x="22479" y="130429"/>
                  </a:cubicBezTo>
                  <a:cubicBezTo>
                    <a:pt x="22479" y="70739"/>
                    <a:pt x="70866" y="22352"/>
                    <a:pt x="130556" y="22352"/>
                  </a:cubicBezTo>
                  <a:cubicBezTo>
                    <a:pt x="141605" y="22352"/>
                    <a:pt x="152400" y="24003"/>
                    <a:pt x="162433" y="27178"/>
                  </a:cubicBezTo>
                  <a:lnTo>
                    <a:pt x="162433" y="3937"/>
                  </a:lnTo>
                  <a:cubicBezTo>
                    <a:pt x="152273" y="1397"/>
                    <a:pt x="141478" y="0"/>
                    <a:pt x="130556" y="0"/>
                  </a:cubicBezTo>
                  <a:cubicBezTo>
                    <a:pt x="58547" y="0"/>
                    <a:pt x="0" y="58547"/>
                    <a:pt x="0" y="130429"/>
                  </a:cubicBezTo>
                  <a:cubicBezTo>
                    <a:pt x="0" y="148717"/>
                    <a:pt x="3683" y="166243"/>
                    <a:pt x="10922" y="182753"/>
                  </a:cubicBezTo>
                  <a:lnTo>
                    <a:pt x="1143" y="258445"/>
                  </a:lnTo>
                  <a:lnTo>
                    <a:pt x="76454" y="249047"/>
                  </a:lnTo>
                  <a:cubicBezTo>
                    <a:pt x="93345" y="256667"/>
                    <a:pt x="111887" y="260731"/>
                    <a:pt x="130429" y="260731"/>
                  </a:cubicBezTo>
                  <a:cubicBezTo>
                    <a:pt x="202311" y="260731"/>
                    <a:pt x="260858" y="202184"/>
                    <a:pt x="260858" y="130302"/>
                  </a:cubicBezTo>
                  <a:cubicBezTo>
                    <a:pt x="260858" y="120015"/>
                    <a:pt x="259588" y="109982"/>
                    <a:pt x="257302" y="100330"/>
                  </a:cubicBezTo>
                </a:path>
              </a:pathLst>
            </a:custGeom>
            <a:solidFill>
              <a:srgbClr val="FFFFFF"/>
            </a:solidFill>
          </p:spPr>
        </p:sp>
        <p:sp>
          <p:nvSpPr>
            <p:cNvPr name="Freeform 19" id="19"/>
            <p:cNvSpPr/>
            <p:nvPr/>
          </p:nvSpPr>
          <p:spPr>
            <a:xfrm flipH="false" flipV="false" rot="0">
              <a:off x="235839" y="67564"/>
              <a:ext cx="85090" cy="85217"/>
            </a:xfrm>
            <a:custGeom>
              <a:avLst/>
              <a:gdLst/>
              <a:ahLst/>
              <a:cxnLst/>
              <a:rect r="r" b="b" t="t" l="l"/>
              <a:pathLst>
                <a:path h="85217" w="85090">
                  <a:moveTo>
                    <a:pt x="31496" y="85217"/>
                  </a:moveTo>
                  <a:lnTo>
                    <a:pt x="53594" y="85217"/>
                  </a:lnTo>
                  <a:lnTo>
                    <a:pt x="53594" y="53721"/>
                  </a:lnTo>
                  <a:lnTo>
                    <a:pt x="85090" y="53721"/>
                  </a:lnTo>
                  <a:lnTo>
                    <a:pt x="85090" y="31496"/>
                  </a:lnTo>
                  <a:lnTo>
                    <a:pt x="53594" y="31496"/>
                  </a:lnTo>
                  <a:lnTo>
                    <a:pt x="53594" y="0"/>
                  </a:lnTo>
                  <a:lnTo>
                    <a:pt x="31496" y="0"/>
                  </a:lnTo>
                  <a:lnTo>
                    <a:pt x="31496" y="31496"/>
                  </a:lnTo>
                  <a:lnTo>
                    <a:pt x="0" y="31496"/>
                  </a:lnTo>
                  <a:lnTo>
                    <a:pt x="0" y="53721"/>
                  </a:lnTo>
                  <a:lnTo>
                    <a:pt x="31496" y="53721"/>
                  </a:lnTo>
                  <a:close/>
                </a:path>
              </a:pathLst>
            </a:custGeom>
            <a:solidFill>
              <a:srgbClr val="FFFFFF"/>
            </a:solidFill>
          </p:spPr>
        </p:sp>
        <p:sp>
          <p:nvSpPr>
            <p:cNvPr name="Freeform 20" id="20"/>
            <p:cNvSpPr/>
            <p:nvPr/>
          </p:nvSpPr>
          <p:spPr>
            <a:xfrm flipH="false" flipV="false" rot="0">
              <a:off x="123825" y="128905"/>
              <a:ext cx="139440" cy="128953"/>
            </a:xfrm>
            <a:custGeom>
              <a:avLst/>
              <a:gdLst/>
              <a:ahLst/>
              <a:cxnLst/>
              <a:rect r="r" b="b" t="t" l="l"/>
              <a:pathLst>
                <a:path h="128953" w="139440">
                  <a:moveTo>
                    <a:pt x="89408" y="90678"/>
                  </a:moveTo>
                  <a:cubicBezTo>
                    <a:pt x="89154" y="90932"/>
                    <a:pt x="88900" y="91059"/>
                    <a:pt x="88519" y="91186"/>
                  </a:cubicBezTo>
                  <a:cubicBezTo>
                    <a:pt x="88138" y="91313"/>
                    <a:pt x="87757" y="91440"/>
                    <a:pt x="87630" y="91440"/>
                  </a:cubicBezTo>
                  <a:lnTo>
                    <a:pt x="85852" y="91186"/>
                  </a:lnTo>
                  <a:cubicBezTo>
                    <a:pt x="84709" y="91059"/>
                    <a:pt x="82931" y="90424"/>
                    <a:pt x="80645" y="89535"/>
                  </a:cubicBezTo>
                  <a:cubicBezTo>
                    <a:pt x="78359" y="88646"/>
                    <a:pt x="75438" y="86995"/>
                    <a:pt x="72009" y="84709"/>
                  </a:cubicBezTo>
                  <a:cubicBezTo>
                    <a:pt x="68580" y="82423"/>
                    <a:pt x="64516" y="79375"/>
                    <a:pt x="59944" y="75311"/>
                  </a:cubicBezTo>
                  <a:cubicBezTo>
                    <a:pt x="55372" y="71247"/>
                    <a:pt x="51689" y="67818"/>
                    <a:pt x="49022" y="64643"/>
                  </a:cubicBezTo>
                  <a:cubicBezTo>
                    <a:pt x="46355" y="61468"/>
                    <a:pt x="44450" y="58928"/>
                    <a:pt x="43180" y="56642"/>
                  </a:cubicBezTo>
                  <a:cubicBezTo>
                    <a:pt x="41656" y="54229"/>
                    <a:pt x="40640" y="51943"/>
                    <a:pt x="40132" y="50038"/>
                  </a:cubicBezTo>
                  <a:cubicBezTo>
                    <a:pt x="40132" y="49784"/>
                    <a:pt x="40132" y="49403"/>
                    <a:pt x="40259" y="48895"/>
                  </a:cubicBezTo>
                  <a:cubicBezTo>
                    <a:pt x="40386" y="48387"/>
                    <a:pt x="40513" y="48133"/>
                    <a:pt x="40640" y="47879"/>
                  </a:cubicBezTo>
                  <a:lnTo>
                    <a:pt x="47117" y="40513"/>
                  </a:lnTo>
                  <a:cubicBezTo>
                    <a:pt x="48260" y="39243"/>
                    <a:pt x="49022" y="37592"/>
                    <a:pt x="49276" y="35814"/>
                  </a:cubicBezTo>
                  <a:cubicBezTo>
                    <a:pt x="49530" y="34036"/>
                    <a:pt x="49149" y="32385"/>
                    <a:pt x="48260" y="30861"/>
                  </a:cubicBezTo>
                  <a:lnTo>
                    <a:pt x="31115" y="3302"/>
                  </a:lnTo>
                  <a:cubicBezTo>
                    <a:pt x="30353" y="2286"/>
                    <a:pt x="29464" y="1524"/>
                    <a:pt x="28575" y="889"/>
                  </a:cubicBezTo>
                  <a:cubicBezTo>
                    <a:pt x="27686" y="254"/>
                    <a:pt x="26416" y="0"/>
                    <a:pt x="25273" y="0"/>
                  </a:cubicBezTo>
                  <a:cubicBezTo>
                    <a:pt x="23622" y="127"/>
                    <a:pt x="22098" y="889"/>
                    <a:pt x="20828" y="2286"/>
                  </a:cubicBezTo>
                  <a:lnTo>
                    <a:pt x="3175" y="22479"/>
                  </a:lnTo>
                  <a:cubicBezTo>
                    <a:pt x="2286" y="23368"/>
                    <a:pt x="1524" y="24511"/>
                    <a:pt x="1016" y="25908"/>
                  </a:cubicBezTo>
                  <a:cubicBezTo>
                    <a:pt x="508" y="27305"/>
                    <a:pt x="127" y="28702"/>
                    <a:pt x="0" y="30099"/>
                  </a:cubicBezTo>
                  <a:cubicBezTo>
                    <a:pt x="0" y="30226"/>
                    <a:pt x="0" y="31242"/>
                    <a:pt x="0" y="32893"/>
                  </a:cubicBezTo>
                  <a:cubicBezTo>
                    <a:pt x="0" y="34544"/>
                    <a:pt x="381" y="36957"/>
                    <a:pt x="1016" y="39878"/>
                  </a:cubicBezTo>
                  <a:cubicBezTo>
                    <a:pt x="1651" y="42799"/>
                    <a:pt x="2794" y="46355"/>
                    <a:pt x="4445" y="50292"/>
                  </a:cubicBezTo>
                  <a:cubicBezTo>
                    <a:pt x="6096" y="54229"/>
                    <a:pt x="8382" y="58801"/>
                    <a:pt x="11303" y="63627"/>
                  </a:cubicBezTo>
                  <a:cubicBezTo>
                    <a:pt x="14224" y="68453"/>
                    <a:pt x="18161" y="73787"/>
                    <a:pt x="22987" y="79502"/>
                  </a:cubicBezTo>
                  <a:cubicBezTo>
                    <a:pt x="27813" y="85217"/>
                    <a:pt x="33655" y="91059"/>
                    <a:pt x="40767" y="97155"/>
                  </a:cubicBezTo>
                  <a:cubicBezTo>
                    <a:pt x="49657" y="105029"/>
                    <a:pt x="57912" y="111125"/>
                    <a:pt x="65659" y="115443"/>
                  </a:cubicBezTo>
                  <a:cubicBezTo>
                    <a:pt x="73406" y="119761"/>
                    <a:pt x="80264" y="122936"/>
                    <a:pt x="86233" y="124968"/>
                  </a:cubicBezTo>
                  <a:cubicBezTo>
                    <a:pt x="92202" y="127000"/>
                    <a:pt x="97282" y="128143"/>
                    <a:pt x="101346" y="128524"/>
                  </a:cubicBezTo>
                  <a:cubicBezTo>
                    <a:pt x="105410" y="128905"/>
                    <a:pt x="108331" y="129032"/>
                    <a:pt x="110109" y="128905"/>
                  </a:cubicBezTo>
                  <a:cubicBezTo>
                    <a:pt x="110871" y="128905"/>
                    <a:pt x="111506" y="128778"/>
                    <a:pt x="112014" y="128651"/>
                  </a:cubicBezTo>
                  <a:cubicBezTo>
                    <a:pt x="112522" y="128524"/>
                    <a:pt x="112776" y="128524"/>
                    <a:pt x="112903" y="128524"/>
                  </a:cubicBezTo>
                  <a:cubicBezTo>
                    <a:pt x="114173" y="128270"/>
                    <a:pt x="115570" y="127762"/>
                    <a:pt x="116840" y="127000"/>
                  </a:cubicBezTo>
                  <a:cubicBezTo>
                    <a:pt x="118110" y="126238"/>
                    <a:pt x="119253" y="125349"/>
                    <a:pt x="120015" y="124333"/>
                  </a:cubicBezTo>
                  <a:lnTo>
                    <a:pt x="137668" y="104267"/>
                  </a:lnTo>
                  <a:cubicBezTo>
                    <a:pt x="139192" y="102616"/>
                    <a:pt x="139700" y="100584"/>
                    <a:pt x="139319" y="98425"/>
                  </a:cubicBezTo>
                  <a:cubicBezTo>
                    <a:pt x="138811" y="96520"/>
                    <a:pt x="137541" y="95123"/>
                    <a:pt x="135509" y="93980"/>
                  </a:cubicBezTo>
                  <a:lnTo>
                    <a:pt x="107061" y="79629"/>
                  </a:lnTo>
                  <a:lnTo>
                    <a:pt x="106934" y="79629"/>
                  </a:lnTo>
                  <a:cubicBezTo>
                    <a:pt x="105918" y="79121"/>
                    <a:pt x="104648" y="78867"/>
                    <a:pt x="102997" y="78994"/>
                  </a:cubicBezTo>
                  <a:cubicBezTo>
                    <a:pt x="100711" y="79121"/>
                    <a:pt x="98806" y="80010"/>
                    <a:pt x="97155" y="81661"/>
                  </a:cubicBezTo>
                  <a:close/>
                </a:path>
              </a:pathLst>
            </a:custGeom>
            <a:solidFill>
              <a:srgbClr val="FFFFFF"/>
            </a:solidFill>
          </p:spPr>
        </p:sp>
      </p:grpSp>
      <p:grpSp>
        <p:nvGrpSpPr>
          <p:cNvPr name="Group 21" id="21"/>
          <p:cNvGrpSpPr/>
          <p:nvPr/>
        </p:nvGrpSpPr>
        <p:grpSpPr>
          <a:xfrm rot="0">
            <a:off x="9086002" y="7199757"/>
            <a:ext cx="115995" cy="116005"/>
            <a:chOff x="0" y="0"/>
            <a:chExt cx="154661" cy="154673"/>
          </a:xfrm>
        </p:grpSpPr>
        <p:sp>
          <p:nvSpPr>
            <p:cNvPr name="Freeform 22" id="22"/>
            <p:cNvSpPr/>
            <p:nvPr/>
          </p:nvSpPr>
          <p:spPr>
            <a:xfrm flipH="false" flipV="false" rot="0">
              <a:off x="0" y="0"/>
              <a:ext cx="154686" cy="154686"/>
            </a:xfrm>
            <a:custGeom>
              <a:avLst/>
              <a:gdLst/>
              <a:ahLst/>
              <a:cxnLst/>
              <a:rect r="r" b="b" t="t" l="l"/>
              <a:pathLst>
                <a:path h="154686" w="154686">
                  <a:moveTo>
                    <a:pt x="69469" y="85217"/>
                  </a:moveTo>
                  <a:lnTo>
                    <a:pt x="69469" y="154686"/>
                  </a:lnTo>
                  <a:lnTo>
                    <a:pt x="154686" y="154686"/>
                  </a:lnTo>
                  <a:lnTo>
                    <a:pt x="154686" y="0"/>
                  </a:lnTo>
                  <a:lnTo>
                    <a:pt x="0" y="0"/>
                  </a:lnTo>
                  <a:lnTo>
                    <a:pt x="0" y="85217"/>
                  </a:lnTo>
                  <a:close/>
                </a:path>
              </a:pathLst>
            </a:custGeom>
            <a:solidFill>
              <a:srgbClr val="FFFFFF"/>
            </a:solidFill>
          </p:spPr>
        </p:sp>
      </p:grpSp>
      <p:grpSp>
        <p:nvGrpSpPr>
          <p:cNvPr name="Group 23" id="23"/>
          <p:cNvGrpSpPr/>
          <p:nvPr/>
        </p:nvGrpSpPr>
        <p:grpSpPr>
          <a:xfrm rot="0">
            <a:off x="7898549" y="3140507"/>
            <a:ext cx="2490902" cy="582006"/>
            <a:chOff x="0" y="0"/>
            <a:chExt cx="3321202" cy="776008"/>
          </a:xfrm>
        </p:grpSpPr>
        <p:grpSp>
          <p:nvGrpSpPr>
            <p:cNvPr name="Group 24" id="24"/>
            <p:cNvGrpSpPr/>
            <p:nvPr/>
          </p:nvGrpSpPr>
          <p:grpSpPr>
            <a:xfrm rot="0">
              <a:off x="0" y="0"/>
              <a:ext cx="1367803" cy="776008"/>
              <a:chOff x="0" y="0"/>
              <a:chExt cx="1367803" cy="776008"/>
            </a:xfrm>
          </p:grpSpPr>
          <p:sp>
            <p:nvSpPr>
              <p:cNvPr name="Freeform 25" id="25"/>
              <p:cNvSpPr/>
              <p:nvPr/>
            </p:nvSpPr>
            <p:spPr>
              <a:xfrm flipH="false" flipV="false" rot="0">
                <a:off x="63500" y="63500"/>
                <a:ext cx="505714" cy="648970"/>
              </a:xfrm>
              <a:custGeom>
                <a:avLst/>
                <a:gdLst/>
                <a:ahLst/>
                <a:cxnLst/>
                <a:rect r="r" b="b" t="t" l="l"/>
                <a:pathLst>
                  <a:path h="648970" w="505714">
                    <a:moveTo>
                      <a:pt x="505714" y="84836"/>
                    </a:moveTo>
                    <a:lnTo>
                      <a:pt x="505714" y="0"/>
                    </a:lnTo>
                    <a:lnTo>
                      <a:pt x="45339" y="0"/>
                    </a:lnTo>
                    <a:cubicBezTo>
                      <a:pt x="20320" y="0"/>
                      <a:pt x="0" y="20320"/>
                      <a:pt x="0" y="45339"/>
                    </a:cubicBezTo>
                    <a:lnTo>
                      <a:pt x="0" y="648970"/>
                    </a:lnTo>
                    <a:lnTo>
                      <a:pt x="97282" y="648970"/>
                    </a:lnTo>
                    <a:lnTo>
                      <a:pt x="97282" y="366903"/>
                    </a:lnTo>
                    <a:lnTo>
                      <a:pt x="437769" y="366903"/>
                    </a:lnTo>
                    <a:lnTo>
                      <a:pt x="437769" y="282067"/>
                    </a:lnTo>
                    <a:lnTo>
                      <a:pt x="97282" y="282067"/>
                    </a:lnTo>
                    <a:lnTo>
                      <a:pt x="97282" y="84836"/>
                    </a:lnTo>
                    <a:close/>
                  </a:path>
                </a:pathLst>
              </a:custGeom>
              <a:solidFill>
                <a:srgbClr val="FFFFFF"/>
              </a:solidFill>
            </p:spPr>
          </p:sp>
          <p:sp>
            <p:nvSpPr>
              <p:cNvPr name="Freeform 26" id="26"/>
              <p:cNvSpPr/>
              <p:nvPr/>
            </p:nvSpPr>
            <p:spPr>
              <a:xfrm flipH="false" flipV="false" rot="0">
                <a:off x="677926" y="63500"/>
                <a:ext cx="626364" cy="648970"/>
              </a:xfrm>
              <a:custGeom>
                <a:avLst/>
                <a:gdLst/>
                <a:ahLst/>
                <a:cxnLst/>
                <a:rect r="r" b="b" t="t" l="l"/>
                <a:pathLst>
                  <a:path h="648970" w="626364">
                    <a:moveTo>
                      <a:pt x="170688" y="443865"/>
                    </a:moveTo>
                    <a:lnTo>
                      <a:pt x="313182" y="34163"/>
                    </a:lnTo>
                    <a:lnTo>
                      <a:pt x="455676" y="443865"/>
                    </a:lnTo>
                    <a:close/>
                    <a:moveTo>
                      <a:pt x="368427" y="0"/>
                    </a:moveTo>
                    <a:lnTo>
                      <a:pt x="257937" y="0"/>
                    </a:lnTo>
                    <a:cubicBezTo>
                      <a:pt x="238633" y="0"/>
                      <a:pt x="221488" y="12192"/>
                      <a:pt x="215138" y="30353"/>
                    </a:cubicBezTo>
                    <a:lnTo>
                      <a:pt x="0" y="648970"/>
                    </a:lnTo>
                    <a:lnTo>
                      <a:pt x="99314" y="648970"/>
                    </a:lnTo>
                    <a:lnTo>
                      <a:pt x="141097" y="528701"/>
                    </a:lnTo>
                    <a:lnTo>
                      <a:pt x="485267" y="528701"/>
                    </a:lnTo>
                    <a:lnTo>
                      <a:pt x="527050" y="648970"/>
                    </a:lnTo>
                    <a:lnTo>
                      <a:pt x="626364" y="648970"/>
                    </a:lnTo>
                    <a:lnTo>
                      <a:pt x="411226" y="30353"/>
                    </a:lnTo>
                    <a:cubicBezTo>
                      <a:pt x="404876" y="12192"/>
                      <a:pt x="387731" y="0"/>
                      <a:pt x="368427" y="0"/>
                    </a:cubicBezTo>
                  </a:path>
                </a:pathLst>
              </a:custGeom>
              <a:solidFill>
                <a:srgbClr val="FFFFFF"/>
              </a:solidFill>
            </p:spPr>
          </p:sp>
        </p:grpSp>
        <p:grpSp>
          <p:nvGrpSpPr>
            <p:cNvPr name="Group 27" id="27"/>
            <p:cNvGrpSpPr/>
            <p:nvPr/>
          </p:nvGrpSpPr>
          <p:grpSpPr>
            <a:xfrm rot="0">
              <a:off x="1464666" y="53531"/>
              <a:ext cx="596964" cy="668972"/>
              <a:chOff x="0" y="0"/>
              <a:chExt cx="596964" cy="668972"/>
            </a:xfrm>
          </p:grpSpPr>
          <p:sp>
            <p:nvSpPr>
              <p:cNvPr name="Freeform 28" id="28"/>
              <p:cNvSpPr/>
              <p:nvPr/>
            </p:nvSpPr>
            <p:spPr>
              <a:xfrm flipH="false" flipV="false" rot="0">
                <a:off x="0" y="0"/>
                <a:ext cx="597028" cy="669035"/>
              </a:xfrm>
              <a:custGeom>
                <a:avLst/>
                <a:gdLst/>
                <a:ahLst/>
                <a:cxnLst/>
                <a:rect r="r" b="b" t="t" l="l"/>
                <a:pathLst>
                  <a:path h="669035" w="597028">
                    <a:moveTo>
                      <a:pt x="334518" y="584072"/>
                    </a:moveTo>
                    <a:cubicBezTo>
                      <a:pt x="203454" y="584072"/>
                      <a:pt x="97282" y="472313"/>
                      <a:pt x="97282" y="334391"/>
                    </a:cubicBezTo>
                    <a:cubicBezTo>
                      <a:pt x="97282" y="196469"/>
                      <a:pt x="203454" y="84836"/>
                      <a:pt x="334518" y="84836"/>
                    </a:cubicBezTo>
                    <a:cubicBezTo>
                      <a:pt x="412115" y="84836"/>
                      <a:pt x="480950" y="124206"/>
                      <a:pt x="524130" y="184912"/>
                    </a:cubicBezTo>
                    <a:lnTo>
                      <a:pt x="596901" y="127635"/>
                    </a:lnTo>
                    <a:cubicBezTo>
                      <a:pt x="535687" y="49911"/>
                      <a:pt x="441072" y="0"/>
                      <a:pt x="334518" y="0"/>
                    </a:cubicBezTo>
                    <a:cubicBezTo>
                      <a:pt x="149733" y="0"/>
                      <a:pt x="0" y="149733"/>
                      <a:pt x="0" y="334518"/>
                    </a:cubicBezTo>
                    <a:cubicBezTo>
                      <a:pt x="0" y="519303"/>
                      <a:pt x="149733" y="669035"/>
                      <a:pt x="334518" y="669035"/>
                    </a:cubicBezTo>
                    <a:cubicBezTo>
                      <a:pt x="441072" y="669035"/>
                      <a:pt x="535687" y="618997"/>
                      <a:pt x="597028" y="541401"/>
                    </a:cubicBezTo>
                    <a:lnTo>
                      <a:pt x="524257" y="483997"/>
                    </a:lnTo>
                    <a:cubicBezTo>
                      <a:pt x="480950" y="544703"/>
                      <a:pt x="412242" y="584072"/>
                      <a:pt x="334645" y="584072"/>
                    </a:cubicBezTo>
                  </a:path>
                </a:pathLst>
              </a:custGeom>
              <a:solidFill>
                <a:srgbClr val="FFFFFF"/>
              </a:solidFill>
            </p:spPr>
          </p:sp>
        </p:grpSp>
        <p:grpSp>
          <p:nvGrpSpPr>
            <p:cNvPr name="Group 29" id="29"/>
            <p:cNvGrpSpPr/>
            <p:nvPr/>
          </p:nvGrpSpPr>
          <p:grpSpPr>
            <a:xfrm rot="0">
              <a:off x="2303183" y="63500"/>
              <a:ext cx="483083" cy="649008"/>
              <a:chOff x="0" y="0"/>
              <a:chExt cx="483083" cy="649008"/>
            </a:xfrm>
          </p:grpSpPr>
          <p:sp>
            <p:nvSpPr>
              <p:cNvPr name="Freeform 30" id="30"/>
              <p:cNvSpPr/>
              <p:nvPr/>
            </p:nvSpPr>
            <p:spPr>
              <a:xfrm flipH="false" flipV="false" rot="0">
                <a:off x="0" y="0"/>
                <a:ext cx="483108" cy="649097"/>
              </a:xfrm>
              <a:custGeom>
                <a:avLst/>
                <a:gdLst/>
                <a:ahLst/>
                <a:cxnLst/>
                <a:rect r="r" b="b" t="t" l="l"/>
                <a:pathLst>
                  <a:path h="649097" w="483108">
                    <a:moveTo>
                      <a:pt x="483108" y="84836"/>
                    </a:moveTo>
                    <a:lnTo>
                      <a:pt x="483108" y="0"/>
                    </a:lnTo>
                    <a:lnTo>
                      <a:pt x="45212" y="0"/>
                    </a:lnTo>
                    <a:cubicBezTo>
                      <a:pt x="20320" y="0"/>
                      <a:pt x="0" y="20320"/>
                      <a:pt x="0" y="45339"/>
                    </a:cubicBezTo>
                    <a:lnTo>
                      <a:pt x="0" y="603758"/>
                    </a:lnTo>
                    <a:cubicBezTo>
                      <a:pt x="0" y="628777"/>
                      <a:pt x="20320" y="649097"/>
                      <a:pt x="45212" y="649097"/>
                    </a:cubicBezTo>
                    <a:lnTo>
                      <a:pt x="483108" y="649097"/>
                    </a:lnTo>
                    <a:lnTo>
                      <a:pt x="483108" y="564134"/>
                    </a:lnTo>
                    <a:lnTo>
                      <a:pt x="97282" y="564134"/>
                    </a:lnTo>
                    <a:lnTo>
                      <a:pt x="97282" y="366903"/>
                    </a:lnTo>
                    <a:lnTo>
                      <a:pt x="415163" y="366903"/>
                    </a:lnTo>
                    <a:lnTo>
                      <a:pt x="415163" y="282067"/>
                    </a:lnTo>
                    <a:lnTo>
                      <a:pt x="97282" y="282067"/>
                    </a:lnTo>
                    <a:lnTo>
                      <a:pt x="97282" y="84836"/>
                    </a:lnTo>
                    <a:close/>
                  </a:path>
                </a:pathLst>
              </a:custGeom>
              <a:solidFill>
                <a:srgbClr val="FFFFFF"/>
              </a:solidFill>
            </p:spPr>
          </p:sp>
        </p:grpSp>
        <p:grpSp>
          <p:nvGrpSpPr>
            <p:cNvPr name="Group 31" id="31"/>
            <p:cNvGrpSpPr/>
            <p:nvPr/>
          </p:nvGrpSpPr>
          <p:grpSpPr>
            <a:xfrm rot="0">
              <a:off x="3039123" y="63513"/>
              <a:ext cx="282080" cy="282080"/>
              <a:chOff x="0" y="0"/>
              <a:chExt cx="282080" cy="282080"/>
            </a:xfrm>
          </p:grpSpPr>
          <p:sp>
            <p:nvSpPr>
              <p:cNvPr name="Freeform 32" id="32"/>
              <p:cNvSpPr/>
              <p:nvPr/>
            </p:nvSpPr>
            <p:spPr>
              <a:xfrm flipH="false" flipV="false" rot="0">
                <a:off x="0" y="0"/>
                <a:ext cx="282068" cy="282067"/>
              </a:xfrm>
              <a:custGeom>
                <a:avLst/>
                <a:gdLst/>
                <a:ahLst/>
                <a:cxnLst/>
                <a:rect r="r" b="b" t="t" l="l"/>
                <a:pathLst>
                  <a:path h="282067" w="282068">
                    <a:moveTo>
                      <a:pt x="77724" y="77724"/>
                    </a:moveTo>
                    <a:lnTo>
                      <a:pt x="204344" y="77724"/>
                    </a:lnTo>
                    <a:lnTo>
                      <a:pt x="204344" y="204343"/>
                    </a:lnTo>
                    <a:lnTo>
                      <a:pt x="77724" y="204343"/>
                    </a:lnTo>
                    <a:close/>
                    <a:moveTo>
                      <a:pt x="282068" y="0"/>
                    </a:moveTo>
                    <a:lnTo>
                      <a:pt x="45212" y="0"/>
                    </a:lnTo>
                    <a:cubicBezTo>
                      <a:pt x="20320" y="0"/>
                      <a:pt x="0" y="20320"/>
                      <a:pt x="0" y="45339"/>
                    </a:cubicBezTo>
                    <a:lnTo>
                      <a:pt x="0" y="236728"/>
                    </a:lnTo>
                    <a:cubicBezTo>
                      <a:pt x="0" y="261747"/>
                      <a:pt x="20320" y="282067"/>
                      <a:pt x="45212" y="282067"/>
                    </a:cubicBezTo>
                    <a:lnTo>
                      <a:pt x="236729" y="282067"/>
                    </a:lnTo>
                    <a:cubicBezTo>
                      <a:pt x="261748" y="282067"/>
                      <a:pt x="282068" y="261747"/>
                      <a:pt x="282068" y="236728"/>
                    </a:cubicBezTo>
                    <a:close/>
                  </a:path>
                </a:pathLst>
              </a:custGeom>
              <a:solidFill>
                <a:srgbClr val="FFFFFF"/>
              </a:solidFill>
            </p:spPr>
          </p:sp>
        </p:grpSp>
      </p:grpSp>
      <p:sp>
        <p:nvSpPr>
          <p:cNvPr name="TextBox 33" id="33"/>
          <p:cNvSpPr txBox="true"/>
          <p:nvPr/>
        </p:nvSpPr>
        <p:spPr>
          <a:xfrm rot="0">
            <a:off x="5418068" y="8101755"/>
            <a:ext cx="1317574" cy="207980"/>
          </a:xfrm>
          <a:prstGeom prst="rect">
            <a:avLst/>
          </a:prstGeom>
        </p:spPr>
        <p:txBody>
          <a:bodyPr anchor="t" rtlCol="false" tIns="0" lIns="0" bIns="0" rIns="0">
            <a:spAutoFit/>
          </a:bodyPr>
          <a:lstStyle/>
          <a:p>
            <a:pPr algn="l">
              <a:lnSpc>
                <a:spcPts val="1658"/>
              </a:lnSpc>
            </a:pPr>
            <a:r>
              <a:rPr lang="en-US" sz="1184" spc="21">
                <a:solidFill>
                  <a:srgbClr val="FFFFFF"/>
                </a:solidFill>
                <a:latin typeface="Inter"/>
                <a:ea typeface="Inter"/>
                <a:cs typeface="Inter"/>
                <a:sym typeface="Inter"/>
              </a:rPr>
              <a:t>+58 424-4577971</a:t>
            </a:r>
          </a:p>
        </p:txBody>
      </p:sp>
      <p:sp>
        <p:nvSpPr>
          <p:cNvPr name="TextBox 34" id="34"/>
          <p:cNvSpPr txBox="true"/>
          <p:nvPr/>
        </p:nvSpPr>
        <p:spPr>
          <a:xfrm rot="0">
            <a:off x="5418068" y="7101335"/>
            <a:ext cx="2571283" cy="885234"/>
          </a:xfrm>
          <a:prstGeom prst="rect">
            <a:avLst/>
          </a:prstGeom>
        </p:spPr>
        <p:txBody>
          <a:bodyPr anchor="t" rtlCol="false" tIns="0" lIns="0" bIns="0" rIns="0">
            <a:spAutoFit/>
          </a:bodyPr>
          <a:lstStyle/>
          <a:p>
            <a:pPr algn="l">
              <a:lnSpc>
                <a:spcPts val="2393"/>
              </a:lnSpc>
            </a:pPr>
            <a:r>
              <a:rPr lang="en-US" sz="1292" spc="20">
                <a:solidFill>
                  <a:srgbClr val="FFFFFF"/>
                </a:solidFill>
                <a:latin typeface="Inter"/>
                <a:ea typeface="Inter"/>
                <a:cs typeface="Inter"/>
                <a:sym typeface="Inter"/>
              </a:rPr>
              <a:t>Valencia &amp; Caracas - Venezuela info@modeloface.com www.modeloface.com</a:t>
            </a:r>
          </a:p>
        </p:txBody>
      </p:sp>
      <p:sp>
        <p:nvSpPr>
          <p:cNvPr name="TextBox 35" id="35"/>
          <p:cNvSpPr txBox="true"/>
          <p:nvPr/>
        </p:nvSpPr>
        <p:spPr>
          <a:xfrm rot="0">
            <a:off x="10344998" y="7138730"/>
            <a:ext cx="2148869" cy="245745"/>
          </a:xfrm>
          <a:prstGeom prst="rect">
            <a:avLst/>
          </a:prstGeom>
        </p:spPr>
        <p:txBody>
          <a:bodyPr anchor="t" rtlCol="false" tIns="0" lIns="0" bIns="0" rIns="0">
            <a:spAutoFit/>
          </a:bodyPr>
          <a:lstStyle/>
          <a:p>
            <a:pPr algn="l">
              <a:lnSpc>
                <a:spcPts val="1995"/>
              </a:lnSpc>
            </a:pPr>
            <a:r>
              <a:rPr lang="en-US" b="true" sz="1425" i="true" spc="81">
                <a:solidFill>
                  <a:srgbClr val="FFFFFF"/>
                </a:solidFill>
                <a:latin typeface="Inter Heavy Italics"/>
                <a:ea typeface="Inter Heavy Italics"/>
                <a:cs typeface="Inter Heavy Italics"/>
                <a:sym typeface="Inter Heavy Italics"/>
              </a:rPr>
              <a:t>Innovar con dirección.</a:t>
            </a:r>
          </a:p>
        </p:txBody>
      </p:sp>
      <p:sp>
        <p:nvSpPr>
          <p:cNvPr name="TextBox 36" id="36"/>
          <p:cNvSpPr txBox="true"/>
          <p:nvPr/>
        </p:nvSpPr>
        <p:spPr>
          <a:xfrm rot="0">
            <a:off x="5418068" y="8417129"/>
            <a:ext cx="968692" cy="222825"/>
          </a:xfrm>
          <a:prstGeom prst="rect">
            <a:avLst/>
          </a:prstGeom>
        </p:spPr>
        <p:txBody>
          <a:bodyPr anchor="t" rtlCol="false" tIns="0" lIns="0" bIns="0" rIns="0">
            <a:spAutoFit/>
          </a:bodyPr>
          <a:lstStyle/>
          <a:p>
            <a:pPr algn="ctr">
              <a:lnSpc>
                <a:spcPts val="1889"/>
              </a:lnSpc>
              <a:spcBef>
                <a:spcPct val="0"/>
              </a:spcBef>
            </a:pPr>
            <a:r>
              <a:rPr lang="en-US" sz="1350" spc="22">
                <a:solidFill>
                  <a:srgbClr val="FFFFFF"/>
                </a:solidFill>
                <a:latin typeface="Inter"/>
                <a:ea typeface="Inter"/>
                <a:cs typeface="Inter"/>
                <a:sym typeface="Inter"/>
              </a:rPr>
              <a:t>modeloface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168403" y="77787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0 · HERRAMIENTA</a:t>
            </a:r>
          </a:p>
        </p:txBody>
      </p:sp>
      <p:sp>
        <p:nvSpPr>
          <p:cNvPr name="TextBox 3" id="3"/>
          <p:cNvSpPr txBox="true"/>
          <p:nvPr/>
        </p:nvSpPr>
        <p:spPr>
          <a:xfrm rot="0">
            <a:off x="1168403" y="1113158"/>
            <a:ext cx="17551403" cy="431168"/>
          </a:xfrm>
          <a:prstGeom prst="rect">
            <a:avLst/>
          </a:prstGeom>
        </p:spPr>
        <p:txBody>
          <a:bodyPr anchor="t" rtlCol="false" tIns="0" lIns="0" bIns="0" rIns="0">
            <a:spAutoFit/>
          </a:bodyPr>
          <a:lstStyle/>
          <a:p>
            <a:pPr algn="l">
              <a:lnSpc>
                <a:spcPts val="3419"/>
              </a:lnSpc>
            </a:pPr>
            <a:r>
              <a:rPr lang="en-US" b="true" sz="2850" spc="-28">
                <a:solidFill>
                  <a:srgbClr val="000000"/>
                </a:solidFill>
                <a:latin typeface="Inter Bold"/>
                <a:ea typeface="Inter Bold"/>
                <a:cs typeface="Inter Bold"/>
                <a:sym typeface="Inter Bold"/>
              </a:rPr>
              <a:t>Tu Brújula de Identidad</a:t>
            </a:r>
          </a:p>
        </p:txBody>
      </p:sp>
      <p:grpSp>
        <p:nvGrpSpPr>
          <p:cNvPr name="Group 4" id="4"/>
          <p:cNvGrpSpPr/>
          <p:nvPr/>
        </p:nvGrpSpPr>
        <p:grpSpPr>
          <a:xfrm rot="0">
            <a:off x="1143000" y="1798320"/>
            <a:ext cx="2781300" cy="1817370"/>
            <a:chOff x="0" y="0"/>
            <a:chExt cx="3708400" cy="2423160"/>
          </a:xfrm>
        </p:grpSpPr>
        <p:sp>
          <p:nvSpPr>
            <p:cNvPr name="Freeform 5" id="5"/>
            <p:cNvSpPr/>
            <p:nvPr/>
          </p:nvSpPr>
          <p:spPr>
            <a:xfrm flipH="false" flipV="false" rot="0">
              <a:off x="0" y="0"/>
              <a:ext cx="3708400" cy="2423160"/>
            </a:xfrm>
            <a:custGeom>
              <a:avLst/>
              <a:gdLst/>
              <a:ahLst/>
              <a:cxnLst/>
              <a:rect r="r" b="b" t="t" l="l"/>
              <a:pathLst>
                <a:path h="2423160" w="3708400">
                  <a:moveTo>
                    <a:pt x="0" y="101600"/>
                  </a:moveTo>
                  <a:cubicBezTo>
                    <a:pt x="0" y="45466"/>
                    <a:pt x="45466" y="0"/>
                    <a:pt x="101600" y="0"/>
                  </a:cubicBezTo>
                  <a:lnTo>
                    <a:pt x="3606800" y="0"/>
                  </a:lnTo>
                  <a:cubicBezTo>
                    <a:pt x="3662934" y="0"/>
                    <a:pt x="3708400" y="45466"/>
                    <a:pt x="3708400" y="101600"/>
                  </a:cubicBezTo>
                  <a:lnTo>
                    <a:pt x="3708400" y="2321560"/>
                  </a:lnTo>
                  <a:cubicBezTo>
                    <a:pt x="3708400" y="2377694"/>
                    <a:pt x="3662934" y="2423160"/>
                    <a:pt x="3606800" y="2423160"/>
                  </a:cubicBezTo>
                  <a:lnTo>
                    <a:pt x="101600" y="2423160"/>
                  </a:lnTo>
                  <a:cubicBezTo>
                    <a:pt x="45466" y="2423160"/>
                    <a:pt x="0" y="2377694"/>
                    <a:pt x="0" y="2321560"/>
                  </a:cubicBezTo>
                  <a:close/>
                </a:path>
              </a:pathLst>
            </a:custGeom>
            <a:solidFill>
              <a:srgbClr val="FF4500"/>
            </a:solidFill>
          </p:spPr>
        </p:sp>
      </p:grpSp>
      <p:sp>
        <p:nvSpPr>
          <p:cNvPr name="TextBox 6" id="6"/>
          <p:cNvSpPr txBox="true"/>
          <p:nvPr/>
        </p:nvSpPr>
        <p:spPr>
          <a:xfrm rot="0">
            <a:off x="1390650" y="2366010"/>
            <a:ext cx="1038225" cy="306705"/>
          </a:xfrm>
          <a:prstGeom prst="rect">
            <a:avLst/>
          </a:prstGeom>
        </p:spPr>
        <p:txBody>
          <a:bodyPr anchor="t" rtlCol="false" tIns="0" lIns="0" bIns="0" rIns="0">
            <a:spAutoFit/>
          </a:bodyPr>
          <a:lstStyle/>
          <a:p>
            <a:pPr algn="l">
              <a:lnSpc>
                <a:spcPts val="1980"/>
              </a:lnSpc>
            </a:pPr>
            <a:r>
              <a:rPr lang="en-US" sz="1650" b="true">
                <a:solidFill>
                  <a:srgbClr val="FFFFFF"/>
                </a:solidFill>
                <a:latin typeface="Inter Bold"/>
                <a:ea typeface="Inter Bold"/>
                <a:cs typeface="Inter Bold"/>
                <a:sym typeface="Inter Bold"/>
              </a:rPr>
              <a:t>Propósito</a:t>
            </a:r>
          </a:p>
        </p:txBody>
      </p:sp>
      <p:sp>
        <p:nvSpPr>
          <p:cNvPr name="TextBox 7" id="7"/>
          <p:cNvSpPr txBox="true"/>
          <p:nvPr/>
        </p:nvSpPr>
        <p:spPr>
          <a:xfrm rot="0">
            <a:off x="1416053" y="2688593"/>
            <a:ext cx="2311403" cy="362588"/>
          </a:xfrm>
          <a:prstGeom prst="rect">
            <a:avLst/>
          </a:prstGeom>
        </p:spPr>
        <p:txBody>
          <a:bodyPr anchor="t" rtlCol="false" tIns="0" lIns="0" bIns="0" rIns="0">
            <a:spAutoFit/>
          </a:bodyPr>
          <a:lstStyle/>
          <a:p>
            <a:pPr algn="l">
              <a:lnSpc>
                <a:spcPts val="1439"/>
              </a:lnSpc>
            </a:pPr>
            <a:r>
              <a:rPr lang="en-US" sz="1200">
                <a:solidFill>
                  <a:srgbClr val="FFFFFF">
                    <a:alpha val="89804"/>
                  </a:srgbClr>
                </a:solidFill>
                <a:latin typeface="Inter"/>
                <a:ea typeface="Inter"/>
                <a:cs typeface="Inter"/>
                <a:sym typeface="Inter"/>
              </a:rPr>
              <a:t>Por qué existimos, más allá del dinero</a:t>
            </a:r>
          </a:p>
        </p:txBody>
      </p:sp>
      <p:grpSp>
        <p:nvGrpSpPr>
          <p:cNvPr name="Group 8" id="8"/>
          <p:cNvGrpSpPr/>
          <p:nvPr/>
        </p:nvGrpSpPr>
        <p:grpSpPr>
          <a:xfrm rot="0">
            <a:off x="4149090" y="1794510"/>
            <a:ext cx="12999720" cy="1824990"/>
            <a:chOff x="0" y="0"/>
            <a:chExt cx="17332960" cy="2433320"/>
          </a:xfrm>
        </p:grpSpPr>
        <p:sp>
          <p:nvSpPr>
            <p:cNvPr name="Freeform 9" id="9"/>
            <p:cNvSpPr/>
            <p:nvPr/>
          </p:nvSpPr>
          <p:spPr>
            <a:xfrm flipH="false" flipV="false" rot="0">
              <a:off x="0" y="0"/>
              <a:ext cx="17332961" cy="2433320"/>
            </a:xfrm>
            <a:custGeom>
              <a:avLst/>
              <a:gdLst/>
              <a:ahLst/>
              <a:cxnLst/>
              <a:rect r="r" b="b" t="t" l="l"/>
              <a:pathLst>
                <a:path h="2433320" w="17332961">
                  <a:moveTo>
                    <a:pt x="0" y="101981"/>
                  </a:moveTo>
                  <a:cubicBezTo>
                    <a:pt x="0" y="45720"/>
                    <a:pt x="45720" y="0"/>
                    <a:pt x="101981" y="0"/>
                  </a:cubicBezTo>
                  <a:lnTo>
                    <a:pt x="17230979" y="0"/>
                  </a:lnTo>
                  <a:cubicBezTo>
                    <a:pt x="17287367" y="0"/>
                    <a:pt x="17332961" y="45720"/>
                    <a:pt x="17332961" y="101981"/>
                  </a:cubicBezTo>
                  <a:lnTo>
                    <a:pt x="17332961" y="2331339"/>
                  </a:lnTo>
                  <a:cubicBezTo>
                    <a:pt x="17332961" y="2387727"/>
                    <a:pt x="17287241" y="2433320"/>
                    <a:pt x="17230979" y="2433320"/>
                  </a:cubicBezTo>
                  <a:lnTo>
                    <a:pt x="101981" y="2433320"/>
                  </a:lnTo>
                  <a:cubicBezTo>
                    <a:pt x="45720" y="2433320"/>
                    <a:pt x="0" y="2387600"/>
                    <a:pt x="0" y="2331339"/>
                  </a:cubicBezTo>
                  <a:close/>
                </a:path>
              </a:pathLst>
            </a:custGeom>
            <a:solidFill>
              <a:srgbClr val="EFF1F2"/>
            </a:solidFill>
            <a:ln w="7620" cap="sq">
              <a:solidFill>
                <a:srgbClr val="D8D9DB"/>
              </a:solidFill>
              <a:prstDash val="dash"/>
              <a:miter/>
            </a:ln>
          </p:spPr>
        </p:sp>
      </p:grpSp>
      <p:grpSp>
        <p:nvGrpSpPr>
          <p:cNvPr name="Group 10" id="10"/>
          <p:cNvGrpSpPr/>
          <p:nvPr/>
        </p:nvGrpSpPr>
        <p:grpSpPr>
          <a:xfrm rot="0">
            <a:off x="4408170" y="2015490"/>
            <a:ext cx="12871323" cy="1421130"/>
            <a:chOff x="0" y="0"/>
            <a:chExt cx="17161764" cy="1894840"/>
          </a:xfrm>
        </p:grpSpPr>
        <p:sp>
          <p:nvSpPr>
            <p:cNvPr name="Freeform 11" id="11"/>
            <p:cNvSpPr/>
            <p:nvPr/>
          </p:nvSpPr>
          <p:spPr>
            <a:xfrm flipH="false" flipV="false" rot="0">
              <a:off x="0" y="0"/>
              <a:ext cx="17161765" cy="1894840"/>
            </a:xfrm>
            <a:custGeom>
              <a:avLst/>
              <a:gdLst/>
              <a:ahLst/>
              <a:cxnLst/>
              <a:rect r="r" b="b" t="t" l="l"/>
              <a:pathLst>
                <a:path h="1894840" w="17161765">
                  <a:moveTo>
                    <a:pt x="0" y="0"/>
                  </a:moveTo>
                  <a:lnTo>
                    <a:pt x="17161765" y="0"/>
                  </a:lnTo>
                  <a:lnTo>
                    <a:pt x="17161765" y="1894840"/>
                  </a:lnTo>
                  <a:lnTo>
                    <a:pt x="0" y="1894840"/>
                  </a:lnTo>
                  <a:close/>
                </a:path>
              </a:pathLst>
            </a:custGeom>
            <a:blipFill>
              <a:blip r:embed="rId3">
                <a:alphaModFix amt="0"/>
              </a:blip>
              <a:stretch>
                <a:fillRect l="0" t="-126478" r="0" b="-126478"/>
              </a:stretch>
            </a:blipFill>
          </p:spPr>
        </p:sp>
        <p:sp>
          <p:nvSpPr>
            <p:cNvPr name="TextBox 12" id="12"/>
            <p:cNvSpPr txBox="true"/>
            <p:nvPr/>
          </p:nvSpPr>
          <p:spPr>
            <a:xfrm>
              <a:off x="0" y="-9525"/>
              <a:ext cx="17161764" cy="1904365"/>
            </a:xfrm>
            <a:prstGeom prst="rect">
              <a:avLst/>
            </a:prstGeom>
          </p:spPr>
          <p:txBody>
            <a:bodyPr anchor="ctr" rtlCol="false" tIns="0" lIns="0" bIns="0" rIns="0"/>
            <a:lstStyle/>
            <a:p>
              <a:pPr algn="l">
                <a:lnSpc>
                  <a:spcPts val="1980"/>
                </a:lnSpc>
              </a:pPr>
              <a:r>
                <a:rPr lang="en-US" sz="1650">
                  <a:solidFill>
                    <a:srgbClr val="8D8E8F"/>
                  </a:solidFill>
                  <a:latin typeface="Inter"/>
                  <a:ea typeface="Inter"/>
                  <a:cs typeface="Inter"/>
                  <a:sym typeface="Inter"/>
                </a:rPr>
                <a:t>Escribe aquí…</a:t>
              </a:r>
            </a:p>
          </p:txBody>
        </p:sp>
      </p:grpSp>
      <p:grpSp>
        <p:nvGrpSpPr>
          <p:cNvPr name="Group 13" id="13"/>
          <p:cNvGrpSpPr/>
          <p:nvPr/>
        </p:nvGrpSpPr>
        <p:grpSpPr>
          <a:xfrm rot="0">
            <a:off x="1143000" y="3768090"/>
            <a:ext cx="2781300" cy="1817370"/>
            <a:chOff x="0" y="0"/>
            <a:chExt cx="3708400" cy="2423160"/>
          </a:xfrm>
        </p:grpSpPr>
        <p:sp>
          <p:nvSpPr>
            <p:cNvPr name="Freeform 14" id="14"/>
            <p:cNvSpPr/>
            <p:nvPr/>
          </p:nvSpPr>
          <p:spPr>
            <a:xfrm flipH="false" flipV="false" rot="0">
              <a:off x="0" y="0"/>
              <a:ext cx="3708400" cy="2423160"/>
            </a:xfrm>
            <a:custGeom>
              <a:avLst/>
              <a:gdLst/>
              <a:ahLst/>
              <a:cxnLst/>
              <a:rect r="r" b="b" t="t" l="l"/>
              <a:pathLst>
                <a:path h="2423160" w="3708400">
                  <a:moveTo>
                    <a:pt x="0" y="101600"/>
                  </a:moveTo>
                  <a:cubicBezTo>
                    <a:pt x="0" y="45466"/>
                    <a:pt x="45466" y="0"/>
                    <a:pt x="101600" y="0"/>
                  </a:cubicBezTo>
                  <a:lnTo>
                    <a:pt x="3606800" y="0"/>
                  </a:lnTo>
                  <a:cubicBezTo>
                    <a:pt x="3662934" y="0"/>
                    <a:pt x="3708400" y="45466"/>
                    <a:pt x="3708400" y="101600"/>
                  </a:cubicBezTo>
                  <a:lnTo>
                    <a:pt x="3708400" y="2321560"/>
                  </a:lnTo>
                  <a:cubicBezTo>
                    <a:pt x="3708400" y="2377694"/>
                    <a:pt x="3662934" y="2423160"/>
                    <a:pt x="3606800" y="2423160"/>
                  </a:cubicBezTo>
                  <a:lnTo>
                    <a:pt x="101600" y="2423160"/>
                  </a:lnTo>
                  <a:cubicBezTo>
                    <a:pt x="45466" y="2423160"/>
                    <a:pt x="0" y="2377694"/>
                    <a:pt x="0" y="2321560"/>
                  </a:cubicBezTo>
                  <a:close/>
                </a:path>
              </a:pathLst>
            </a:custGeom>
            <a:solidFill>
              <a:srgbClr val="0051FF"/>
            </a:solidFill>
          </p:spPr>
        </p:sp>
      </p:grpSp>
      <p:sp>
        <p:nvSpPr>
          <p:cNvPr name="TextBox 15" id="15"/>
          <p:cNvSpPr txBox="true"/>
          <p:nvPr/>
        </p:nvSpPr>
        <p:spPr>
          <a:xfrm rot="0">
            <a:off x="1390650" y="4335780"/>
            <a:ext cx="703898" cy="306705"/>
          </a:xfrm>
          <a:prstGeom prst="rect">
            <a:avLst/>
          </a:prstGeom>
        </p:spPr>
        <p:txBody>
          <a:bodyPr anchor="t" rtlCol="false" tIns="0" lIns="0" bIns="0" rIns="0">
            <a:spAutoFit/>
          </a:bodyPr>
          <a:lstStyle/>
          <a:p>
            <a:pPr algn="l">
              <a:lnSpc>
                <a:spcPts val="1980"/>
              </a:lnSpc>
            </a:pPr>
            <a:r>
              <a:rPr lang="en-US" sz="1650" b="true">
                <a:solidFill>
                  <a:srgbClr val="FFFFFF"/>
                </a:solidFill>
                <a:latin typeface="Inter Bold"/>
                <a:ea typeface="Inter Bold"/>
                <a:cs typeface="Inter Bold"/>
                <a:sym typeface="Inter Bold"/>
              </a:rPr>
              <a:t>Visión</a:t>
            </a:r>
          </a:p>
        </p:txBody>
      </p:sp>
      <p:sp>
        <p:nvSpPr>
          <p:cNvPr name="TextBox 16" id="16"/>
          <p:cNvSpPr txBox="true"/>
          <p:nvPr/>
        </p:nvSpPr>
        <p:spPr>
          <a:xfrm rot="0">
            <a:off x="1416053" y="4658363"/>
            <a:ext cx="2311403" cy="362588"/>
          </a:xfrm>
          <a:prstGeom prst="rect">
            <a:avLst/>
          </a:prstGeom>
        </p:spPr>
        <p:txBody>
          <a:bodyPr anchor="t" rtlCol="false" tIns="0" lIns="0" bIns="0" rIns="0">
            <a:spAutoFit/>
          </a:bodyPr>
          <a:lstStyle/>
          <a:p>
            <a:pPr algn="l">
              <a:lnSpc>
                <a:spcPts val="1439"/>
              </a:lnSpc>
            </a:pPr>
            <a:r>
              <a:rPr lang="en-US" sz="1200">
                <a:solidFill>
                  <a:srgbClr val="FFFFFF">
                    <a:alpha val="89804"/>
                  </a:srgbClr>
                </a:solidFill>
                <a:latin typeface="Inter"/>
                <a:ea typeface="Inter"/>
                <a:cs typeface="Inter"/>
                <a:sym typeface="Inter"/>
              </a:rPr>
              <a:t>Futuro concreto, con línea de meta</a:t>
            </a:r>
          </a:p>
        </p:txBody>
      </p:sp>
      <p:grpSp>
        <p:nvGrpSpPr>
          <p:cNvPr name="Group 17" id="17"/>
          <p:cNvGrpSpPr/>
          <p:nvPr/>
        </p:nvGrpSpPr>
        <p:grpSpPr>
          <a:xfrm rot="0">
            <a:off x="4149090" y="3764280"/>
            <a:ext cx="12999720" cy="1824990"/>
            <a:chOff x="0" y="0"/>
            <a:chExt cx="17332960" cy="2433320"/>
          </a:xfrm>
        </p:grpSpPr>
        <p:sp>
          <p:nvSpPr>
            <p:cNvPr name="Freeform 18" id="18"/>
            <p:cNvSpPr/>
            <p:nvPr/>
          </p:nvSpPr>
          <p:spPr>
            <a:xfrm flipH="false" flipV="false" rot="0">
              <a:off x="0" y="0"/>
              <a:ext cx="17332961" cy="2433320"/>
            </a:xfrm>
            <a:custGeom>
              <a:avLst/>
              <a:gdLst/>
              <a:ahLst/>
              <a:cxnLst/>
              <a:rect r="r" b="b" t="t" l="l"/>
              <a:pathLst>
                <a:path h="2433320" w="17332961">
                  <a:moveTo>
                    <a:pt x="0" y="101981"/>
                  </a:moveTo>
                  <a:cubicBezTo>
                    <a:pt x="0" y="45720"/>
                    <a:pt x="45720" y="0"/>
                    <a:pt x="101981" y="0"/>
                  </a:cubicBezTo>
                  <a:lnTo>
                    <a:pt x="17230979" y="0"/>
                  </a:lnTo>
                  <a:cubicBezTo>
                    <a:pt x="17287367" y="0"/>
                    <a:pt x="17332961" y="45720"/>
                    <a:pt x="17332961" y="101981"/>
                  </a:cubicBezTo>
                  <a:lnTo>
                    <a:pt x="17332961" y="2331339"/>
                  </a:lnTo>
                  <a:cubicBezTo>
                    <a:pt x="17332961" y="2387727"/>
                    <a:pt x="17287241" y="2433320"/>
                    <a:pt x="17230979" y="2433320"/>
                  </a:cubicBezTo>
                  <a:lnTo>
                    <a:pt x="101981" y="2433320"/>
                  </a:lnTo>
                  <a:cubicBezTo>
                    <a:pt x="45720" y="2433320"/>
                    <a:pt x="0" y="2387600"/>
                    <a:pt x="0" y="2331339"/>
                  </a:cubicBezTo>
                  <a:close/>
                </a:path>
              </a:pathLst>
            </a:custGeom>
            <a:solidFill>
              <a:srgbClr val="EFF1F2"/>
            </a:solidFill>
            <a:ln w="7620" cap="sq">
              <a:solidFill>
                <a:srgbClr val="D8D9DB"/>
              </a:solidFill>
              <a:prstDash val="dash"/>
              <a:miter/>
            </a:ln>
          </p:spPr>
        </p:sp>
      </p:grpSp>
      <p:grpSp>
        <p:nvGrpSpPr>
          <p:cNvPr name="Group 19" id="19"/>
          <p:cNvGrpSpPr/>
          <p:nvPr/>
        </p:nvGrpSpPr>
        <p:grpSpPr>
          <a:xfrm rot="0">
            <a:off x="4408170" y="3985260"/>
            <a:ext cx="12871323" cy="1421130"/>
            <a:chOff x="0" y="0"/>
            <a:chExt cx="17161764" cy="1894840"/>
          </a:xfrm>
        </p:grpSpPr>
        <p:sp>
          <p:nvSpPr>
            <p:cNvPr name="Freeform 20" id="20"/>
            <p:cNvSpPr/>
            <p:nvPr/>
          </p:nvSpPr>
          <p:spPr>
            <a:xfrm flipH="false" flipV="false" rot="0">
              <a:off x="0" y="0"/>
              <a:ext cx="17161765" cy="1894840"/>
            </a:xfrm>
            <a:custGeom>
              <a:avLst/>
              <a:gdLst/>
              <a:ahLst/>
              <a:cxnLst/>
              <a:rect r="r" b="b" t="t" l="l"/>
              <a:pathLst>
                <a:path h="1894840" w="17161765">
                  <a:moveTo>
                    <a:pt x="0" y="0"/>
                  </a:moveTo>
                  <a:lnTo>
                    <a:pt x="17161765" y="0"/>
                  </a:lnTo>
                  <a:lnTo>
                    <a:pt x="17161765" y="1894840"/>
                  </a:lnTo>
                  <a:lnTo>
                    <a:pt x="0" y="1894840"/>
                  </a:lnTo>
                  <a:close/>
                </a:path>
              </a:pathLst>
            </a:custGeom>
            <a:blipFill>
              <a:blip r:embed="rId3">
                <a:alphaModFix amt="0"/>
              </a:blip>
              <a:stretch>
                <a:fillRect l="0" t="-126478" r="0" b="-126478"/>
              </a:stretch>
            </a:blipFill>
          </p:spPr>
        </p:sp>
        <p:sp>
          <p:nvSpPr>
            <p:cNvPr name="TextBox 21" id="21"/>
            <p:cNvSpPr txBox="true"/>
            <p:nvPr/>
          </p:nvSpPr>
          <p:spPr>
            <a:xfrm>
              <a:off x="0" y="-9525"/>
              <a:ext cx="17161764" cy="1904365"/>
            </a:xfrm>
            <a:prstGeom prst="rect">
              <a:avLst/>
            </a:prstGeom>
          </p:spPr>
          <p:txBody>
            <a:bodyPr anchor="ctr" rtlCol="false" tIns="0" lIns="0" bIns="0" rIns="0"/>
            <a:lstStyle/>
            <a:p>
              <a:pPr algn="l">
                <a:lnSpc>
                  <a:spcPts val="1980"/>
                </a:lnSpc>
              </a:pPr>
              <a:r>
                <a:rPr lang="en-US" sz="1650">
                  <a:solidFill>
                    <a:srgbClr val="8D8E8F"/>
                  </a:solidFill>
                  <a:latin typeface="Inter"/>
                  <a:ea typeface="Inter"/>
                  <a:cs typeface="Inter"/>
                  <a:sym typeface="Inter"/>
                </a:rPr>
                <a:t>Escribe aquí…</a:t>
              </a:r>
            </a:p>
          </p:txBody>
        </p:sp>
      </p:grpSp>
      <p:grpSp>
        <p:nvGrpSpPr>
          <p:cNvPr name="Group 22" id="22"/>
          <p:cNvGrpSpPr/>
          <p:nvPr/>
        </p:nvGrpSpPr>
        <p:grpSpPr>
          <a:xfrm rot="0">
            <a:off x="1143000" y="5737860"/>
            <a:ext cx="2781300" cy="1817370"/>
            <a:chOff x="0" y="0"/>
            <a:chExt cx="3708400" cy="2423160"/>
          </a:xfrm>
        </p:grpSpPr>
        <p:sp>
          <p:nvSpPr>
            <p:cNvPr name="Freeform 23" id="23"/>
            <p:cNvSpPr/>
            <p:nvPr/>
          </p:nvSpPr>
          <p:spPr>
            <a:xfrm flipH="false" flipV="false" rot="0">
              <a:off x="0" y="0"/>
              <a:ext cx="3708400" cy="2423160"/>
            </a:xfrm>
            <a:custGeom>
              <a:avLst/>
              <a:gdLst/>
              <a:ahLst/>
              <a:cxnLst/>
              <a:rect r="r" b="b" t="t" l="l"/>
              <a:pathLst>
                <a:path h="2423160" w="3708400">
                  <a:moveTo>
                    <a:pt x="0" y="101600"/>
                  </a:moveTo>
                  <a:cubicBezTo>
                    <a:pt x="0" y="45466"/>
                    <a:pt x="45466" y="0"/>
                    <a:pt x="101600" y="0"/>
                  </a:cubicBezTo>
                  <a:lnTo>
                    <a:pt x="3606800" y="0"/>
                  </a:lnTo>
                  <a:cubicBezTo>
                    <a:pt x="3662934" y="0"/>
                    <a:pt x="3708400" y="45466"/>
                    <a:pt x="3708400" y="101600"/>
                  </a:cubicBezTo>
                  <a:lnTo>
                    <a:pt x="3708400" y="2321560"/>
                  </a:lnTo>
                  <a:cubicBezTo>
                    <a:pt x="3708400" y="2377694"/>
                    <a:pt x="3662934" y="2423160"/>
                    <a:pt x="3606800" y="2423160"/>
                  </a:cubicBezTo>
                  <a:lnTo>
                    <a:pt x="101600" y="2423160"/>
                  </a:lnTo>
                  <a:cubicBezTo>
                    <a:pt x="45466" y="2423160"/>
                    <a:pt x="0" y="2377694"/>
                    <a:pt x="0" y="2321560"/>
                  </a:cubicBezTo>
                  <a:close/>
                </a:path>
              </a:pathLst>
            </a:custGeom>
            <a:solidFill>
              <a:srgbClr val="8D8E8F"/>
            </a:solidFill>
          </p:spPr>
        </p:sp>
      </p:grpSp>
      <p:sp>
        <p:nvSpPr>
          <p:cNvPr name="TextBox 24" id="24"/>
          <p:cNvSpPr txBox="true"/>
          <p:nvPr/>
        </p:nvSpPr>
        <p:spPr>
          <a:xfrm rot="0">
            <a:off x="1390650" y="6305550"/>
            <a:ext cx="742950" cy="306705"/>
          </a:xfrm>
          <a:prstGeom prst="rect">
            <a:avLst/>
          </a:prstGeom>
        </p:spPr>
        <p:txBody>
          <a:bodyPr anchor="t" rtlCol="false" tIns="0" lIns="0" bIns="0" rIns="0">
            <a:spAutoFit/>
          </a:bodyPr>
          <a:lstStyle/>
          <a:p>
            <a:pPr algn="l">
              <a:lnSpc>
                <a:spcPts val="1980"/>
              </a:lnSpc>
            </a:pPr>
            <a:r>
              <a:rPr lang="en-US" sz="1650" b="true">
                <a:solidFill>
                  <a:srgbClr val="FFFFFF"/>
                </a:solidFill>
                <a:latin typeface="Inter Bold"/>
                <a:ea typeface="Inter Bold"/>
                <a:cs typeface="Inter Bold"/>
                <a:sym typeface="Inter Bold"/>
              </a:rPr>
              <a:t>Misión</a:t>
            </a:r>
          </a:p>
        </p:txBody>
      </p:sp>
      <p:sp>
        <p:nvSpPr>
          <p:cNvPr name="TextBox 25" id="25"/>
          <p:cNvSpPr txBox="true"/>
          <p:nvPr/>
        </p:nvSpPr>
        <p:spPr>
          <a:xfrm rot="0">
            <a:off x="1416053" y="6628133"/>
            <a:ext cx="2311403" cy="362588"/>
          </a:xfrm>
          <a:prstGeom prst="rect">
            <a:avLst/>
          </a:prstGeom>
        </p:spPr>
        <p:txBody>
          <a:bodyPr anchor="t" rtlCol="false" tIns="0" lIns="0" bIns="0" rIns="0">
            <a:spAutoFit/>
          </a:bodyPr>
          <a:lstStyle/>
          <a:p>
            <a:pPr algn="l">
              <a:lnSpc>
                <a:spcPts val="1439"/>
              </a:lnSpc>
            </a:pPr>
            <a:r>
              <a:rPr lang="en-US" sz="1200">
                <a:solidFill>
                  <a:srgbClr val="FFFFFF">
                    <a:alpha val="89804"/>
                  </a:srgbClr>
                </a:solidFill>
                <a:latin typeface="Inter"/>
                <a:ea typeface="Inter"/>
                <a:cs typeface="Inter"/>
                <a:sym typeface="Inter"/>
              </a:rPr>
              <a:t>En qué nos concentramos cada día</a:t>
            </a:r>
          </a:p>
        </p:txBody>
      </p:sp>
      <p:grpSp>
        <p:nvGrpSpPr>
          <p:cNvPr name="Group 26" id="26"/>
          <p:cNvGrpSpPr/>
          <p:nvPr/>
        </p:nvGrpSpPr>
        <p:grpSpPr>
          <a:xfrm rot="0">
            <a:off x="4149090" y="5734050"/>
            <a:ext cx="12999720" cy="1824990"/>
            <a:chOff x="0" y="0"/>
            <a:chExt cx="17332960" cy="2433320"/>
          </a:xfrm>
        </p:grpSpPr>
        <p:sp>
          <p:nvSpPr>
            <p:cNvPr name="Freeform 27" id="27"/>
            <p:cNvSpPr/>
            <p:nvPr/>
          </p:nvSpPr>
          <p:spPr>
            <a:xfrm flipH="false" flipV="false" rot="0">
              <a:off x="0" y="0"/>
              <a:ext cx="17332961" cy="2433320"/>
            </a:xfrm>
            <a:custGeom>
              <a:avLst/>
              <a:gdLst/>
              <a:ahLst/>
              <a:cxnLst/>
              <a:rect r="r" b="b" t="t" l="l"/>
              <a:pathLst>
                <a:path h="2433320" w="17332961">
                  <a:moveTo>
                    <a:pt x="0" y="101981"/>
                  </a:moveTo>
                  <a:cubicBezTo>
                    <a:pt x="0" y="45720"/>
                    <a:pt x="45720" y="0"/>
                    <a:pt x="101981" y="0"/>
                  </a:cubicBezTo>
                  <a:lnTo>
                    <a:pt x="17230979" y="0"/>
                  </a:lnTo>
                  <a:cubicBezTo>
                    <a:pt x="17287367" y="0"/>
                    <a:pt x="17332961" y="45720"/>
                    <a:pt x="17332961" y="101981"/>
                  </a:cubicBezTo>
                  <a:lnTo>
                    <a:pt x="17332961" y="2331339"/>
                  </a:lnTo>
                  <a:cubicBezTo>
                    <a:pt x="17332961" y="2387727"/>
                    <a:pt x="17287241" y="2433320"/>
                    <a:pt x="17230979" y="2433320"/>
                  </a:cubicBezTo>
                  <a:lnTo>
                    <a:pt x="101981" y="2433320"/>
                  </a:lnTo>
                  <a:cubicBezTo>
                    <a:pt x="45720" y="2433320"/>
                    <a:pt x="0" y="2387600"/>
                    <a:pt x="0" y="2331339"/>
                  </a:cubicBezTo>
                  <a:close/>
                </a:path>
              </a:pathLst>
            </a:custGeom>
            <a:solidFill>
              <a:srgbClr val="EFF1F2"/>
            </a:solidFill>
            <a:ln w="7620" cap="sq">
              <a:solidFill>
                <a:srgbClr val="D8D9DB"/>
              </a:solidFill>
              <a:prstDash val="dash"/>
              <a:miter/>
            </a:ln>
          </p:spPr>
        </p:sp>
      </p:grpSp>
      <p:grpSp>
        <p:nvGrpSpPr>
          <p:cNvPr name="Group 28" id="28"/>
          <p:cNvGrpSpPr/>
          <p:nvPr/>
        </p:nvGrpSpPr>
        <p:grpSpPr>
          <a:xfrm rot="0">
            <a:off x="4408170" y="5955030"/>
            <a:ext cx="12871323" cy="1421130"/>
            <a:chOff x="0" y="0"/>
            <a:chExt cx="17161764" cy="1894840"/>
          </a:xfrm>
        </p:grpSpPr>
        <p:sp>
          <p:nvSpPr>
            <p:cNvPr name="Freeform 29" id="29"/>
            <p:cNvSpPr/>
            <p:nvPr/>
          </p:nvSpPr>
          <p:spPr>
            <a:xfrm flipH="false" flipV="false" rot="0">
              <a:off x="0" y="0"/>
              <a:ext cx="17161765" cy="1894840"/>
            </a:xfrm>
            <a:custGeom>
              <a:avLst/>
              <a:gdLst/>
              <a:ahLst/>
              <a:cxnLst/>
              <a:rect r="r" b="b" t="t" l="l"/>
              <a:pathLst>
                <a:path h="1894840" w="17161765">
                  <a:moveTo>
                    <a:pt x="0" y="0"/>
                  </a:moveTo>
                  <a:lnTo>
                    <a:pt x="17161765" y="0"/>
                  </a:lnTo>
                  <a:lnTo>
                    <a:pt x="17161765" y="1894840"/>
                  </a:lnTo>
                  <a:lnTo>
                    <a:pt x="0" y="1894840"/>
                  </a:lnTo>
                  <a:close/>
                </a:path>
              </a:pathLst>
            </a:custGeom>
            <a:blipFill>
              <a:blip r:embed="rId3">
                <a:alphaModFix amt="0"/>
              </a:blip>
              <a:stretch>
                <a:fillRect l="0" t="-126478" r="0" b="-126478"/>
              </a:stretch>
            </a:blipFill>
          </p:spPr>
        </p:sp>
        <p:sp>
          <p:nvSpPr>
            <p:cNvPr name="TextBox 30" id="30"/>
            <p:cNvSpPr txBox="true"/>
            <p:nvPr/>
          </p:nvSpPr>
          <p:spPr>
            <a:xfrm>
              <a:off x="0" y="-9525"/>
              <a:ext cx="17161764" cy="1904365"/>
            </a:xfrm>
            <a:prstGeom prst="rect">
              <a:avLst/>
            </a:prstGeom>
          </p:spPr>
          <p:txBody>
            <a:bodyPr anchor="ctr" rtlCol="false" tIns="0" lIns="0" bIns="0" rIns="0"/>
            <a:lstStyle/>
            <a:p>
              <a:pPr algn="l">
                <a:lnSpc>
                  <a:spcPts val="1980"/>
                </a:lnSpc>
              </a:pPr>
              <a:r>
                <a:rPr lang="en-US" sz="1650">
                  <a:solidFill>
                    <a:srgbClr val="8D8E8F"/>
                  </a:solidFill>
                  <a:latin typeface="Inter"/>
                  <a:ea typeface="Inter"/>
                  <a:cs typeface="Inter"/>
                  <a:sym typeface="Inter"/>
                </a:rPr>
                <a:t>Escribe aquí…</a:t>
              </a:r>
            </a:p>
          </p:txBody>
        </p:sp>
      </p:grpSp>
      <p:grpSp>
        <p:nvGrpSpPr>
          <p:cNvPr name="Group 31" id="31"/>
          <p:cNvGrpSpPr/>
          <p:nvPr/>
        </p:nvGrpSpPr>
        <p:grpSpPr>
          <a:xfrm rot="0">
            <a:off x="1143000" y="7707630"/>
            <a:ext cx="2781300" cy="1817370"/>
            <a:chOff x="0" y="0"/>
            <a:chExt cx="3708400" cy="2423160"/>
          </a:xfrm>
        </p:grpSpPr>
        <p:sp>
          <p:nvSpPr>
            <p:cNvPr name="Freeform 32" id="32"/>
            <p:cNvSpPr/>
            <p:nvPr/>
          </p:nvSpPr>
          <p:spPr>
            <a:xfrm flipH="false" flipV="false" rot="0">
              <a:off x="0" y="0"/>
              <a:ext cx="3708400" cy="2423160"/>
            </a:xfrm>
            <a:custGeom>
              <a:avLst/>
              <a:gdLst/>
              <a:ahLst/>
              <a:cxnLst/>
              <a:rect r="r" b="b" t="t" l="l"/>
              <a:pathLst>
                <a:path h="2423160" w="3708400">
                  <a:moveTo>
                    <a:pt x="0" y="101600"/>
                  </a:moveTo>
                  <a:cubicBezTo>
                    <a:pt x="0" y="45466"/>
                    <a:pt x="45466" y="0"/>
                    <a:pt x="101600" y="0"/>
                  </a:cubicBezTo>
                  <a:lnTo>
                    <a:pt x="3606800" y="0"/>
                  </a:lnTo>
                  <a:cubicBezTo>
                    <a:pt x="3662934" y="0"/>
                    <a:pt x="3708400" y="45466"/>
                    <a:pt x="3708400" y="101600"/>
                  </a:cubicBezTo>
                  <a:lnTo>
                    <a:pt x="3708400" y="2321560"/>
                  </a:lnTo>
                  <a:cubicBezTo>
                    <a:pt x="3708400" y="2377694"/>
                    <a:pt x="3662934" y="2423160"/>
                    <a:pt x="3606800" y="2423160"/>
                  </a:cubicBezTo>
                  <a:lnTo>
                    <a:pt x="101600" y="2423160"/>
                  </a:lnTo>
                  <a:cubicBezTo>
                    <a:pt x="45466" y="2423160"/>
                    <a:pt x="0" y="2377694"/>
                    <a:pt x="0" y="2321560"/>
                  </a:cubicBezTo>
                  <a:close/>
                </a:path>
              </a:pathLst>
            </a:custGeom>
            <a:solidFill>
              <a:srgbClr val="000000"/>
            </a:solidFill>
          </p:spPr>
        </p:sp>
      </p:grpSp>
      <p:sp>
        <p:nvSpPr>
          <p:cNvPr name="TextBox 33" id="33"/>
          <p:cNvSpPr txBox="true"/>
          <p:nvPr/>
        </p:nvSpPr>
        <p:spPr>
          <a:xfrm rot="0">
            <a:off x="1390650" y="8366760"/>
            <a:ext cx="1071924" cy="306705"/>
          </a:xfrm>
          <a:prstGeom prst="rect">
            <a:avLst/>
          </a:prstGeom>
        </p:spPr>
        <p:txBody>
          <a:bodyPr anchor="t" rtlCol="false" tIns="0" lIns="0" bIns="0" rIns="0">
            <a:spAutoFit/>
          </a:bodyPr>
          <a:lstStyle/>
          <a:p>
            <a:pPr algn="l">
              <a:lnSpc>
                <a:spcPts val="1980"/>
              </a:lnSpc>
            </a:pPr>
            <a:r>
              <a:rPr lang="en-US" sz="1650" b="true">
                <a:solidFill>
                  <a:srgbClr val="FFFFFF"/>
                </a:solidFill>
                <a:latin typeface="Inter Bold"/>
                <a:ea typeface="Inter Bold"/>
                <a:cs typeface="Inter Bold"/>
                <a:sym typeface="Inter Bold"/>
              </a:rPr>
              <a:t>Principios</a:t>
            </a:r>
          </a:p>
        </p:txBody>
      </p:sp>
      <p:sp>
        <p:nvSpPr>
          <p:cNvPr name="TextBox 34" id="34"/>
          <p:cNvSpPr txBox="true"/>
          <p:nvPr/>
        </p:nvSpPr>
        <p:spPr>
          <a:xfrm rot="0">
            <a:off x="1416053" y="8689343"/>
            <a:ext cx="2463803" cy="179708"/>
          </a:xfrm>
          <a:prstGeom prst="rect">
            <a:avLst/>
          </a:prstGeom>
        </p:spPr>
        <p:txBody>
          <a:bodyPr anchor="t" rtlCol="false" tIns="0" lIns="0" bIns="0" rIns="0">
            <a:spAutoFit/>
          </a:bodyPr>
          <a:lstStyle/>
          <a:p>
            <a:pPr algn="l">
              <a:lnSpc>
                <a:spcPts val="1439"/>
              </a:lnSpc>
            </a:pPr>
            <a:r>
              <a:rPr lang="en-US" sz="1200">
                <a:solidFill>
                  <a:srgbClr val="FFFFFF">
                    <a:alpha val="89804"/>
                  </a:srgbClr>
                </a:solidFill>
                <a:latin typeface="Inter"/>
                <a:ea typeface="Inter"/>
                <a:cs typeface="Inter"/>
                <a:sym typeface="Inter"/>
              </a:rPr>
              <a:t>Límites, escritos como acción</a:t>
            </a:r>
          </a:p>
        </p:txBody>
      </p:sp>
      <p:grpSp>
        <p:nvGrpSpPr>
          <p:cNvPr name="Group 35" id="35"/>
          <p:cNvGrpSpPr/>
          <p:nvPr/>
        </p:nvGrpSpPr>
        <p:grpSpPr>
          <a:xfrm rot="0">
            <a:off x="4149090" y="7703820"/>
            <a:ext cx="12999720" cy="1824990"/>
            <a:chOff x="0" y="0"/>
            <a:chExt cx="17332960" cy="2433320"/>
          </a:xfrm>
        </p:grpSpPr>
        <p:sp>
          <p:nvSpPr>
            <p:cNvPr name="Freeform 36" id="36"/>
            <p:cNvSpPr/>
            <p:nvPr/>
          </p:nvSpPr>
          <p:spPr>
            <a:xfrm flipH="false" flipV="false" rot="0">
              <a:off x="0" y="0"/>
              <a:ext cx="17332961" cy="2433320"/>
            </a:xfrm>
            <a:custGeom>
              <a:avLst/>
              <a:gdLst/>
              <a:ahLst/>
              <a:cxnLst/>
              <a:rect r="r" b="b" t="t" l="l"/>
              <a:pathLst>
                <a:path h="2433320" w="17332961">
                  <a:moveTo>
                    <a:pt x="0" y="101981"/>
                  </a:moveTo>
                  <a:cubicBezTo>
                    <a:pt x="0" y="45720"/>
                    <a:pt x="45720" y="0"/>
                    <a:pt x="101981" y="0"/>
                  </a:cubicBezTo>
                  <a:lnTo>
                    <a:pt x="17230979" y="0"/>
                  </a:lnTo>
                  <a:cubicBezTo>
                    <a:pt x="17287367" y="0"/>
                    <a:pt x="17332961" y="45720"/>
                    <a:pt x="17332961" y="101981"/>
                  </a:cubicBezTo>
                  <a:lnTo>
                    <a:pt x="17332961" y="2331339"/>
                  </a:lnTo>
                  <a:cubicBezTo>
                    <a:pt x="17332961" y="2387727"/>
                    <a:pt x="17287241" y="2433320"/>
                    <a:pt x="17230979" y="2433320"/>
                  </a:cubicBezTo>
                  <a:lnTo>
                    <a:pt x="101981" y="2433320"/>
                  </a:lnTo>
                  <a:cubicBezTo>
                    <a:pt x="45720" y="2433320"/>
                    <a:pt x="0" y="2387600"/>
                    <a:pt x="0" y="2331339"/>
                  </a:cubicBezTo>
                  <a:close/>
                </a:path>
              </a:pathLst>
            </a:custGeom>
            <a:solidFill>
              <a:srgbClr val="EFF1F2"/>
            </a:solidFill>
            <a:ln w="7620" cap="sq">
              <a:solidFill>
                <a:srgbClr val="D8D9DB"/>
              </a:solidFill>
              <a:prstDash val="dash"/>
              <a:miter/>
            </a:ln>
          </p:spPr>
        </p:sp>
      </p:grpSp>
      <p:grpSp>
        <p:nvGrpSpPr>
          <p:cNvPr name="Group 37" id="37"/>
          <p:cNvGrpSpPr/>
          <p:nvPr/>
        </p:nvGrpSpPr>
        <p:grpSpPr>
          <a:xfrm rot="0">
            <a:off x="4408170" y="7924800"/>
            <a:ext cx="12871323" cy="1421130"/>
            <a:chOff x="0" y="0"/>
            <a:chExt cx="17161764" cy="1894840"/>
          </a:xfrm>
        </p:grpSpPr>
        <p:sp>
          <p:nvSpPr>
            <p:cNvPr name="Freeform 38" id="38"/>
            <p:cNvSpPr/>
            <p:nvPr/>
          </p:nvSpPr>
          <p:spPr>
            <a:xfrm flipH="false" flipV="false" rot="0">
              <a:off x="0" y="0"/>
              <a:ext cx="17161765" cy="1894840"/>
            </a:xfrm>
            <a:custGeom>
              <a:avLst/>
              <a:gdLst/>
              <a:ahLst/>
              <a:cxnLst/>
              <a:rect r="r" b="b" t="t" l="l"/>
              <a:pathLst>
                <a:path h="1894840" w="17161765">
                  <a:moveTo>
                    <a:pt x="0" y="0"/>
                  </a:moveTo>
                  <a:lnTo>
                    <a:pt x="17161765" y="0"/>
                  </a:lnTo>
                  <a:lnTo>
                    <a:pt x="17161765" y="1894840"/>
                  </a:lnTo>
                  <a:lnTo>
                    <a:pt x="0" y="1894840"/>
                  </a:lnTo>
                  <a:close/>
                </a:path>
              </a:pathLst>
            </a:custGeom>
            <a:blipFill>
              <a:blip r:embed="rId3">
                <a:alphaModFix amt="0"/>
              </a:blip>
              <a:stretch>
                <a:fillRect l="0" t="-126478" r="0" b="-126478"/>
              </a:stretch>
            </a:blipFill>
          </p:spPr>
        </p:sp>
        <p:sp>
          <p:nvSpPr>
            <p:cNvPr name="TextBox 39" id="39"/>
            <p:cNvSpPr txBox="true"/>
            <p:nvPr/>
          </p:nvSpPr>
          <p:spPr>
            <a:xfrm>
              <a:off x="0" y="-9525"/>
              <a:ext cx="17161764" cy="1904365"/>
            </a:xfrm>
            <a:prstGeom prst="rect">
              <a:avLst/>
            </a:prstGeom>
          </p:spPr>
          <p:txBody>
            <a:bodyPr anchor="ctr" rtlCol="false" tIns="0" lIns="0" bIns="0" rIns="0"/>
            <a:lstStyle/>
            <a:p>
              <a:pPr algn="l">
                <a:lnSpc>
                  <a:spcPts val="1980"/>
                </a:lnSpc>
              </a:pPr>
              <a:r>
                <a:rPr lang="en-US" sz="1650">
                  <a:solidFill>
                    <a:srgbClr val="8D8E8F"/>
                  </a:solidFill>
                  <a:latin typeface="Inter"/>
                  <a:ea typeface="Inter"/>
                  <a:cs typeface="Inter"/>
                  <a:sym typeface="Inter"/>
                </a:rPr>
                <a:t>Escribe aquí…</a:t>
              </a:r>
            </a:p>
          </p:txBody>
        </p:sp>
      </p:gr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68403" y="77787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1 · HERRAMIENTA</a:t>
            </a:r>
          </a:p>
        </p:txBody>
      </p:sp>
      <p:sp>
        <p:nvSpPr>
          <p:cNvPr name="TextBox 3" id="3"/>
          <p:cNvSpPr txBox="true"/>
          <p:nvPr/>
        </p:nvSpPr>
        <p:spPr>
          <a:xfrm rot="0">
            <a:off x="1168403" y="1113158"/>
            <a:ext cx="17551403" cy="431168"/>
          </a:xfrm>
          <a:prstGeom prst="rect">
            <a:avLst/>
          </a:prstGeom>
        </p:spPr>
        <p:txBody>
          <a:bodyPr anchor="t" rtlCol="false" tIns="0" lIns="0" bIns="0" rIns="0">
            <a:spAutoFit/>
          </a:bodyPr>
          <a:lstStyle/>
          <a:p>
            <a:pPr algn="l">
              <a:lnSpc>
                <a:spcPts val="3419"/>
              </a:lnSpc>
            </a:pPr>
            <a:r>
              <a:rPr lang="en-US" b="true" sz="2850" spc="-28">
                <a:solidFill>
                  <a:srgbClr val="000000"/>
                </a:solidFill>
                <a:latin typeface="Inter Bold"/>
                <a:ea typeface="Inter Bold"/>
                <a:cs typeface="Inter Bold"/>
                <a:sym typeface="Inter Bold"/>
              </a:rPr>
              <a:t>Tu Diagnóstico RPV y Perfil de Cliente Ideal</a:t>
            </a:r>
          </a:p>
        </p:txBody>
      </p:sp>
      <p:grpSp>
        <p:nvGrpSpPr>
          <p:cNvPr name="Group 4" id="4"/>
          <p:cNvGrpSpPr/>
          <p:nvPr/>
        </p:nvGrpSpPr>
        <p:grpSpPr>
          <a:xfrm rot="0">
            <a:off x="1139190" y="1794510"/>
            <a:ext cx="7913370" cy="2494236"/>
            <a:chOff x="0" y="0"/>
            <a:chExt cx="10551160" cy="3325647"/>
          </a:xfrm>
        </p:grpSpPr>
        <p:sp>
          <p:nvSpPr>
            <p:cNvPr name="Freeform 5" id="5"/>
            <p:cNvSpPr/>
            <p:nvPr/>
          </p:nvSpPr>
          <p:spPr>
            <a:xfrm flipH="false" flipV="false" rot="0">
              <a:off x="0" y="0"/>
              <a:ext cx="10551161" cy="3325622"/>
            </a:xfrm>
            <a:custGeom>
              <a:avLst/>
              <a:gdLst/>
              <a:ahLst/>
              <a:cxnLst/>
              <a:rect r="r" b="b" t="t" l="l"/>
              <a:pathLst>
                <a:path h="3325622" w="10551161">
                  <a:moveTo>
                    <a:pt x="0" y="101854"/>
                  </a:moveTo>
                  <a:cubicBezTo>
                    <a:pt x="0" y="45593"/>
                    <a:pt x="45593" y="0"/>
                    <a:pt x="101854" y="0"/>
                  </a:cubicBezTo>
                  <a:lnTo>
                    <a:pt x="10449306" y="0"/>
                  </a:lnTo>
                  <a:cubicBezTo>
                    <a:pt x="10505567" y="0"/>
                    <a:pt x="10551161" y="45593"/>
                    <a:pt x="10551161" y="101854"/>
                  </a:cubicBezTo>
                  <a:lnTo>
                    <a:pt x="10551161" y="3223768"/>
                  </a:lnTo>
                  <a:cubicBezTo>
                    <a:pt x="10551161" y="3280029"/>
                    <a:pt x="10505567" y="3325622"/>
                    <a:pt x="10449306" y="3325622"/>
                  </a:cubicBezTo>
                  <a:lnTo>
                    <a:pt x="101854" y="3325622"/>
                  </a:lnTo>
                  <a:cubicBezTo>
                    <a:pt x="45593" y="3325622"/>
                    <a:pt x="0" y="3280029"/>
                    <a:pt x="0" y="3223768"/>
                  </a:cubicBezTo>
                  <a:close/>
                </a:path>
              </a:pathLst>
            </a:custGeom>
            <a:solidFill>
              <a:srgbClr val="EFF1F2"/>
            </a:solidFill>
            <a:ln w="7620" cap="sq">
              <a:solidFill>
                <a:srgbClr val="D8D9DB"/>
              </a:solidFill>
              <a:prstDash val="dash"/>
              <a:miter/>
            </a:ln>
          </p:spPr>
        </p:sp>
      </p:grpSp>
      <p:sp>
        <p:nvSpPr>
          <p:cNvPr name="TextBox 6" id="6"/>
          <p:cNvSpPr txBox="true"/>
          <p:nvPr/>
        </p:nvSpPr>
        <p:spPr>
          <a:xfrm rot="0">
            <a:off x="1404623" y="2012318"/>
            <a:ext cx="8125844" cy="225428"/>
          </a:xfrm>
          <a:prstGeom prst="rect">
            <a:avLst/>
          </a:prstGeom>
        </p:spPr>
        <p:txBody>
          <a:bodyPr anchor="t" rtlCol="false" tIns="0" lIns="0" bIns="0" rIns="0">
            <a:spAutoFit/>
          </a:bodyPr>
          <a:lstStyle/>
          <a:p>
            <a:pPr algn="l">
              <a:lnSpc>
                <a:spcPts val="1800"/>
              </a:lnSpc>
            </a:pPr>
            <a:r>
              <a:rPr lang="en-US" sz="1500" b="true">
                <a:solidFill>
                  <a:srgbClr val="FF4500"/>
                </a:solidFill>
                <a:latin typeface="Inter Bold"/>
                <a:ea typeface="Inter Bold"/>
                <a:cs typeface="Inter Bold"/>
                <a:sym typeface="Inter Bold"/>
              </a:rPr>
              <a:t>Recursos</a:t>
            </a:r>
          </a:p>
        </p:txBody>
      </p:sp>
      <p:sp>
        <p:nvSpPr>
          <p:cNvPr name="TextBox 7" id="7"/>
          <p:cNvSpPr txBox="true"/>
          <p:nvPr/>
        </p:nvSpPr>
        <p:spPr>
          <a:xfrm rot="0">
            <a:off x="1404623" y="2298068"/>
            <a:ext cx="8125844"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Personas (habilidad concreta), tecnología, efectivo, relaciones activables…</a:t>
            </a:r>
          </a:p>
        </p:txBody>
      </p:sp>
      <p:grpSp>
        <p:nvGrpSpPr>
          <p:cNvPr name="Group 8" id="8"/>
          <p:cNvGrpSpPr/>
          <p:nvPr/>
        </p:nvGrpSpPr>
        <p:grpSpPr>
          <a:xfrm rot="0">
            <a:off x="1139190" y="4414476"/>
            <a:ext cx="7913370" cy="2494359"/>
            <a:chOff x="0" y="0"/>
            <a:chExt cx="10551160" cy="3325812"/>
          </a:xfrm>
        </p:grpSpPr>
        <p:sp>
          <p:nvSpPr>
            <p:cNvPr name="Freeform 9" id="9"/>
            <p:cNvSpPr/>
            <p:nvPr/>
          </p:nvSpPr>
          <p:spPr>
            <a:xfrm flipH="false" flipV="false" rot="0">
              <a:off x="0" y="0"/>
              <a:ext cx="10551161" cy="3325749"/>
            </a:xfrm>
            <a:custGeom>
              <a:avLst/>
              <a:gdLst/>
              <a:ahLst/>
              <a:cxnLst/>
              <a:rect r="r" b="b" t="t" l="l"/>
              <a:pathLst>
                <a:path h="3325749" w="10551161">
                  <a:moveTo>
                    <a:pt x="0" y="101854"/>
                  </a:moveTo>
                  <a:cubicBezTo>
                    <a:pt x="0" y="45593"/>
                    <a:pt x="45593" y="0"/>
                    <a:pt x="101854" y="0"/>
                  </a:cubicBezTo>
                  <a:lnTo>
                    <a:pt x="10449306" y="0"/>
                  </a:lnTo>
                  <a:cubicBezTo>
                    <a:pt x="10505567" y="0"/>
                    <a:pt x="10551161" y="45593"/>
                    <a:pt x="10551161" y="101854"/>
                  </a:cubicBezTo>
                  <a:lnTo>
                    <a:pt x="10551161" y="3223895"/>
                  </a:lnTo>
                  <a:cubicBezTo>
                    <a:pt x="10551161" y="3280156"/>
                    <a:pt x="10505567" y="3325749"/>
                    <a:pt x="10449306" y="3325749"/>
                  </a:cubicBezTo>
                  <a:lnTo>
                    <a:pt x="101854" y="3325749"/>
                  </a:lnTo>
                  <a:cubicBezTo>
                    <a:pt x="45593" y="3325749"/>
                    <a:pt x="0" y="3280156"/>
                    <a:pt x="0" y="3223895"/>
                  </a:cubicBezTo>
                  <a:close/>
                </a:path>
              </a:pathLst>
            </a:custGeom>
            <a:solidFill>
              <a:srgbClr val="EFF1F2"/>
            </a:solidFill>
            <a:ln w="7620" cap="sq">
              <a:solidFill>
                <a:srgbClr val="D8D9DB"/>
              </a:solidFill>
              <a:prstDash val="dash"/>
              <a:miter/>
            </a:ln>
          </p:spPr>
        </p:sp>
      </p:grpSp>
      <p:sp>
        <p:nvSpPr>
          <p:cNvPr name="TextBox 10" id="10"/>
          <p:cNvSpPr txBox="true"/>
          <p:nvPr/>
        </p:nvSpPr>
        <p:spPr>
          <a:xfrm rot="0">
            <a:off x="1404623" y="4632284"/>
            <a:ext cx="8125844" cy="225428"/>
          </a:xfrm>
          <a:prstGeom prst="rect">
            <a:avLst/>
          </a:prstGeom>
        </p:spPr>
        <p:txBody>
          <a:bodyPr anchor="t" rtlCol="false" tIns="0" lIns="0" bIns="0" rIns="0">
            <a:spAutoFit/>
          </a:bodyPr>
          <a:lstStyle/>
          <a:p>
            <a:pPr algn="l">
              <a:lnSpc>
                <a:spcPts val="1800"/>
              </a:lnSpc>
            </a:pPr>
            <a:r>
              <a:rPr lang="en-US" sz="1500" b="true">
                <a:solidFill>
                  <a:srgbClr val="0051FF"/>
                </a:solidFill>
                <a:latin typeface="Inter Bold"/>
                <a:ea typeface="Inter Bold"/>
                <a:cs typeface="Inter Bold"/>
                <a:sym typeface="Inter Bold"/>
              </a:rPr>
              <a:t>Procesos</a:t>
            </a:r>
          </a:p>
        </p:txBody>
      </p:sp>
      <p:sp>
        <p:nvSpPr>
          <p:cNvPr name="TextBox 11" id="11"/>
          <p:cNvSpPr txBox="true"/>
          <p:nvPr/>
        </p:nvSpPr>
        <p:spPr>
          <a:xfrm rot="0">
            <a:off x="1404623" y="4918034"/>
            <a:ext cx="8125844"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Dónde fluye y dónde se traba tu actividad real…</a:t>
            </a:r>
          </a:p>
        </p:txBody>
      </p:sp>
      <p:grpSp>
        <p:nvGrpSpPr>
          <p:cNvPr name="Group 12" id="12"/>
          <p:cNvGrpSpPr/>
          <p:nvPr/>
        </p:nvGrpSpPr>
        <p:grpSpPr>
          <a:xfrm rot="0">
            <a:off x="1139190" y="7034574"/>
            <a:ext cx="7913370" cy="2494236"/>
            <a:chOff x="0" y="0"/>
            <a:chExt cx="10551160" cy="3325647"/>
          </a:xfrm>
        </p:grpSpPr>
        <p:sp>
          <p:nvSpPr>
            <p:cNvPr name="Freeform 13" id="13"/>
            <p:cNvSpPr/>
            <p:nvPr/>
          </p:nvSpPr>
          <p:spPr>
            <a:xfrm flipH="false" flipV="false" rot="0">
              <a:off x="0" y="0"/>
              <a:ext cx="10551161" cy="3325622"/>
            </a:xfrm>
            <a:custGeom>
              <a:avLst/>
              <a:gdLst/>
              <a:ahLst/>
              <a:cxnLst/>
              <a:rect r="r" b="b" t="t" l="l"/>
              <a:pathLst>
                <a:path h="3325622" w="10551161">
                  <a:moveTo>
                    <a:pt x="0" y="101854"/>
                  </a:moveTo>
                  <a:cubicBezTo>
                    <a:pt x="0" y="45593"/>
                    <a:pt x="45593" y="0"/>
                    <a:pt x="101854" y="0"/>
                  </a:cubicBezTo>
                  <a:lnTo>
                    <a:pt x="10449306" y="0"/>
                  </a:lnTo>
                  <a:cubicBezTo>
                    <a:pt x="10505567" y="0"/>
                    <a:pt x="10551161" y="45593"/>
                    <a:pt x="10551161" y="101854"/>
                  </a:cubicBezTo>
                  <a:lnTo>
                    <a:pt x="10551161" y="3223768"/>
                  </a:lnTo>
                  <a:cubicBezTo>
                    <a:pt x="10551161" y="3280029"/>
                    <a:pt x="10505567" y="3325622"/>
                    <a:pt x="10449306" y="3325622"/>
                  </a:cubicBezTo>
                  <a:lnTo>
                    <a:pt x="101854" y="3325622"/>
                  </a:lnTo>
                  <a:cubicBezTo>
                    <a:pt x="45593" y="3325622"/>
                    <a:pt x="0" y="3280029"/>
                    <a:pt x="0" y="3223768"/>
                  </a:cubicBezTo>
                  <a:close/>
                </a:path>
              </a:pathLst>
            </a:custGeom>
            <a:solidFill>
              <a:srgbClr val="EFF1F2"/>
            </a:solidFill>
            <a:ln w="7620" cap="sq">
              <a:solidFill>
                <a:srgbClr val="D8D9DB"/>
              </a:solidFill>
              <a:prstDash val="dash"/>
              <a:miter/>
            </a:ln>
          </p:spPr>
        </p:sp>
      </p:grpSp>
      <p:sp>
        <p:nvSpPr>
          <p:cNvPr name="TextBox 14" id="14"/>
          <p:cNvSpPr txBox="true"/>
          <p:nvPr/>
        </p:nvSpPr>
        <p:spPr>
          <a:xfrm rot="0">
            <a:off x="1404623" y="7252373"/>
            <a:ext cx="8125844" cy="225428"/>
          </a:xfrm>
          <a:prstGeom prst="rect">
            <a:avLst/>
          </a:prstGeom>
        </p:spPr>
        <p:txBody>
          <a:bodyPr anchor="t" rtlCol="false" tIns="0" lIns="0" bIns="0" rIns="0">
            <a:spAutoFit/>
          </a:bodyPr>
          <a:lstStyle/>
          <a:p>
            <a:pPr algn="l">
              <a:lnSpc>
                <a:spcPts val="1800"/>
              </a:lnSpc>
            </a:pPr>
            <a:r>
              <a:rPr lang="en-US" sz="1500" b="true">
                <a:solidFill>
                  <a:srgbClr val="8D8E8F"/>
                </a:solidFill>
                <a:latin typeface="Inter Bold"/>
                <a:ea typeface="Inter Bold"/>
                <a:cs typeface="Inter Bold"/>
                <a:sym typeface="Inter Bold"/>
              </a:rPr>
              <a:t>Valores</a:t>
            </a:r>
          </a:p>
        </p:txBody>
      </p:sp>
      <p:sp>
        <p:nvSpPr>
          <p:cNvPr name="TextBox 15" id="15"/>
          <p:cNvSpPr txBox="true"/>
          <p:nvPr/>
        </p:nvSpPr>
        <p:spPr>
          <a:xfrm rot="0">
            <a:off x="1404623" y="7538123"/>
            <a:ext cx="8125844"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El criterio real con que aceptas o rechazas oportunidades…</a:t>
            </a:r>
          </a:p>
        </p:txBody>
      </p:sp>
      <p:grpSp>
        <p:nvGrpSpPr>
          <p:cNvPr name="Group 16" id="16"/>
          <p:cNvGrpSpPr/>
          <p:nvPr/>
        </p:nvGrpSpPr>
        <p:grpSpPr>
          <a:xfrm rot="0">
            <a:off x="9239250" y="1798320"/>
            <a:ext cx="7905750" cy="777240"/>
            <a:chOff x="0" y="0"/>
            <a:chExt cx="10541000" cy="1036320"/>
          </a:xfrm>
        </p:grpSpPr>
        <p:sp>
          <p:nvSpPr>
            <p:cNvPr name="Freeform 17" id="17"/>
            <p:cNvSpPr/>
            <p:nvPr/>
          </p:nvSpPr>
          <p:spPr>
            <a:xfrm flipH="false" flipV="false" rot="0">
              <a:off x="0" y="0"/>
              <a:ext cx="10541000" cy="1036320"/>
            </a:xfrm>
            <a:custGeom>
              <a:avLst/>
              <a:gdLst/>
              <a:ahLst/>
              <a:cxnLst/>
              <a:rect r="r" b="b" t="t" l="l"/>
              <a:pathLst>
                <a:path h="1036320" w="10541000">
                  <a:moveTo>
                    <a:pt x="0" y="101600"/>
                  </a:moveTo>
                  <a:cubicBezTo>
                    <a:pt x="0" y="45466"/>
                    <a:pt x="45466" y="0"/>
                    <a:pt x="101600" y="0"/>
                  </a:cubicBezTo>
                  <a:lnTo>
                    <a:pt x="10439400" y="0"/>
                  </a:lnTo>
                  <a:cubicBezTo>
                    <a:pt x="10495534" y="0"/>
                    <a:pt x="10541000" y="45466"/>
                    <a:pt x="10541000" y="101600"/>
                  </a:cubicBezTo>
                  <a:lnTo>
                    <a:pt x="10541000" y="934720"/>
                  </a:lnTo>
                  <a:cubicBezTo>
                    <a:pt x="10541000" y="990854"/>
                    <a:pt x="10495534" y="1036320"/>
                    <a:pt x="10439400" y="1036320"/>
                  </a:cubicBezTo>
                  <a:lnTo>
                    <a:pt x="101600" y="1036320"/>
                  </a:lnTo>
                  <a:cubicBezTo>
                    <a:pt x="45466" y="1036320"/>
                    <a:pt x="0" y="990854"/>
                    <a:pt x="0" y="934720"/>
                  </a:cubicBezTo>
                  <a:close/>
                </a:path>
              </a:pathLst>
            </a:custGeom>
            <a:solidFill>
              <a:srgbClr val="000000"/>
            </a:solidFill>
          </p:spPr>
        </p:sp>
      </p:grpSp>
      <p:sp>
        <p:nvSpPr>
          <p:cNvPr name="TextBox 18" id="18"/>
          <p:cNvSpPr txBox="true"/>
          <p:nvPr/>
        </p:nvSpPr>
        <p:spPr>
          <a:xfrm rot="0">
            <a:off x="9493253" y="1985648"/>
            <a:ext cx="8142608" cy="225428"/>
          </a:xfrm>
          <a:prstGeom prst="rect">
            <a:avLst/>
          </a:prstGeom>
        </p:spPr>
        <p:txBody>
          <a:bodyPr anchor="t" rtlCol="false" tIns="0" lIns="0" bIns="0" rIns="0">
            <a:spAutoFit/>
          </a:bodyPr>
          <a:lstStyle/>
          <a:p>
            <a:pPr algn="l">
              <a:lnSpc>
                <a:spcPts val="1800"/>
              </a:lnSpc>
            </a:pPr>
            <a:r>
              <a:rPr lang="en-US" sz="1500" b="true">
                <a:solidFill>
                  <a:srgbClr val="FF4500"/>
                </a:solidFill>
                <a:latin typeface="Inter Bold"/>
                <a:ea typeface="Inter Bold"/>
                <a:cs typeface="Inter Bold"/>
                <a:sym typeface="Inter Bold"/>
              </a:rPr>
              <a:t>Techo de capacidad actual</a:t>
            </a:r>
          </a:p>
        </p:txBody>
      </p:sp>
      <p:sp>
        <p:nvSpPr>
          <p:cNvPr name="TextBox 19" id="19"/>
          <p:cNvSpPr txBox="true"/>
          <p:nvPr/>
        </p:nvSpPr>
        <p:spPr>
          <a:xfrm rot="0">
            <a:off x="9493253" y="2223773"/>
            <a:ext cx="8142608"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Un número concreto (unidades/clientes por período)</a:t>
            </a:r>
          </a:p>
        </p:txBody>
      </p:sp>
      <p:grpSp>
        <p:nvGrpSpPr>
          <p:cNvPr name="Group 20" id="20"/>
          <p:cNvGrpSpPr/>
          <p:nvPr/>
        </p:nvGrpSpPr>
        <p:grpSpPr>
          <a:xfrm rot="0">
            <a:off x="9235440" y="2705100"/>
            <a:ext cx="7913370" cy="6823710"/>
            <a:chOff x="0" y="0"/>
            <a:chExt cx="10551160" cy="9098280"/>
          </a:xfrm>
        </p:grpSpPr>
        <p:sp>
          <p:nvSpPr>
            <p:cNvPr name="Freeform 21" id="21"/>
            <p:cNvSpPr/>
            <p:nvPr/>
          </p:nvSpPr>
          <p:spPr>
            <a:xfrm flipH="false" flipV="false" rot="0">
              <a:off x="0" y="0"/>
              <a:ext cx="10551160" cy="9098280"/>
            </a:xfrm>
            <a:custGeom>
              <a:avLst/>
              <a:gdLst/>
              <a:ahLst/>
              <a:cxnLst/>
              <a:rect r="r" b="b" t="t" l="l"/>
              <a:pathLst>
                <a:path h="9098280" w="10551160">
                  <a:moveTo>
                    <a:pt x="0" y="101727"/>
                  </a:moveTo>
                  <a:cubicBezTo>
                    <a:pt x="0" y="45593"/>
                    <a:pt x="45593" y="0"/>
                    <a:pt x="101727" y="0"/>
                  </a:cubicBezTo>
                  <a:lnTo>
                    <a:pt x="10449433" y="0"/>
                  </a:lnTo>
                  <a:cubicBezTo>
                    <a:pt x="10505567" y="0"/>
                    <a:pt x="10551160" y="45593"/>
                    <a:pt x="10551160" y="101727"/>
                  </a:cubicBezTo>
                  <a:lnTo>
                    <a:pt x="10551160" y="8996553"/>
                  </a:lnTo>
                  <a:cubicBezTo>
                    <a:pt x="10551160" y="9052687"/>
                    <a:pt x="10505567" y="9098280"/>
                    <a:pt x="10449433" y="9098280"/>
                  </a:cubicBezTo>
                  <a:lnTo>
                    <a:pt x="101727" y="9098280"/>
                  </a:lnTo>
                  <a:cubicBezTo>
                    <a:pt x="45593" y="9098280"/>
                    <a:pt x="0" y="9052687"/>
                    <a:pt x="0" y="8996553"/>
                  </a:cubicBezTo>
                  <a:close/>
                </a:path>
              </a:pathLst>
            </a:custGeom>
            <a:solidFill>
              <a:srgbClr val="EFF1F2"/>
            </a:solidFill>
            <a:ln w="7620" cap="sq">
              <a:solidFill>
                <a:srgbClr val="D8D9DB"/>
              </a:solidFill>
              <a:prstDash val="dash"/>
              <a:miter/>
            </a:ln>
          </p:spPr>
        </p:sp>
      </p:grpSp>
      <p:sp>
        <p:nvSpPr>
          <p:cNvPr name="TextBox 22" id="22"/>
          <p:cNvSpPr txBox="true"/>
          <p:nvPr/>
        </p:nvSpPr>
        <p:spPr>
          <a:xfrm rot="0">
            <a:off x="9500873" y="2922908"/>
            <a:ext cx="8125844" cy="22542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Perfil de Cliente Ideal (20% superior)</a:t>
            </a:r>
          </a:p>
        </p:txBody>
      </p:sp>
      <p:sp>
        <p:nvSpPr>
          <p:cNvPr name="TextBox 23" id="23"/>
          <p:cNvSpPr txBox="true"/>
          <p:nvPr/>
        </p:nvSpPr>
        <p:spPr>
          <a:xfrm rot="0">
            <a:off x="9500873" y="3170558"/>
            <a:ext cx="7605512" cy="577853"/>
          </a:xfrm>
          <a:prstGeom prst="rect">
            <a:avLst/>
          </a:prstGeom>
        </p:spPr>
        <p:txBody>
          <a:bodyPr anchor="t" rtlCol="false" tIns="0" lIns="0" bIns="0" rIns="0">
            <a:spAutoFit/>
          </a:bodyPr>
          <a:lstStyle/>
          <a:p>
            <a:pPr algn="l">
              <a:lnSpc>
                <a:spcPts val="2100"/>
              </a:lnSpc>
            </a:pPr>
            <a:r>
              <a:rPr lang="en-US" sz="1425">
                <a:solidFill>
                  <a:srgbClr val="8D8E8F"/>
                </a:solidFill>
                <a:latin typeface="Inter"/>
                <a:ea typeface="Inter"/>
                <a:cs typeface="Inter"/>
                <a:sym typeface="Inter"/>
              </a:rPr>
              <a:t>Qué tienen en común · qué buscaban resolver · qué los retiene · piensa/siente · ve/oye/dice · hace…</a:t>
            </a: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68403" y="77787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2 · HERRAMIENTA</a:t>
            </a:r>
          </a:p>
        </p:txBody>
      </p:sp>
      <p:sp>
        <p:nvSpPr>
          <p:cNvPr name="TextBox 3" id="3"/>
          <p:cNvSpPr txBox="true"/>
          <p:nvPr/>
        </p:nvSpPr>
        <p:spPr>
          <a:xfrm rot="0">
            <a:off x="1168403" y="1113158"/>
            <a:ext cx="17551403" cy="431168"/>
          </a:xfrm>
          <a:prstGeom prst="rect">
            <a:avLst/>
          </a:prstGeom>
        </p:spPr>
        <p:txBody>
          <a:bodyPr anchor="t" rtlCol="false" tIns="0" lIns="0" bIns="0" rIns="0">
            <a:spAutoFit/>
          </a:bodyPr>
          <a:lstStyle/>
          <a:p>
            <a:pPr algn="l">
              <a:lnSpc>
                <a:spcPts val="3419"/>
              </a:lnSpc>
            </a:pPr>
            <a:r>
              <a:rPr lang="en-US" b="true" sz="2850" spc="-28">
                <a:solidFill>
                  <a:srgbClr val="000000"/>
                </a:solidFill>
                <a:latin typeface="Inter Bold"/>
                <a:ea typeface="Inter Bold"/>
                <a:cs typeface="Inter Bold"/>
                <a:sym typeface="Inter Bold"/>
              </a:rPr>
              <a:t>Tu Hipótesis de Desafío</a:t>
            </a:r>
          </a:p>
        </p:txBody>
      </p:sp>
      <p:grpSp>
        <p:nvGrpSpPr>
          <p:cNvPr name="Group 4" id="4"/>
          <p:cNvGrpSpPr/>
          <p:nvPr/>
        </p:nvGrpSpPr>
        <p:grpSpPr>
          <a:xfrm rot="0">
            <a:off x="1143000" y="1760220"/>
            <a:ext cx="16002000" cy="1257300"/>
            <a:chOff x="0" y="0"/>
            <a:chExt cx="21336000" cy="1676400"/>
          </a:xfrm>
        </p:grpSpPr>
        <p:sp>
          <p:nvSpPr>
            <p:cNvPr name="Freeform 5" id="5"/>
            <p:cNvSpPr/>
            <p:nvPr/>
          </p:nvSpPr>
          <p:spPr>
            <a:xfrm flipH="false" flipV="false" rot="0">
              <a:off x="0" y="0"/>
              <a:ext cx="21336000" cy="1676400"/>
            </a:xfrm>
            <a:custGeom>
              <a:avLst/>
              <a:gdLst/>
              <a:ahLst/>
              <a:cxnLst/>
              <a:rect r="r" b="b" t="t" l="l"/>
              <a:pathLst>
                <a:path h="1676400" w="21336000">
                  <a:moveTo>
                    <a:pt x="0" y="177800"/>
                  </a:moveTo>
                  <a:cubicBezTo>
                    <a:pt x="0" y="79629"/>
                    <a:pt x="79629" y="0"/>
                    <a:pt x="177800" y="0"/>
                  </a:cubicBezTo>
                  <a:lnTo>
                    <a:pt x="21158200" y="0"/>
                  </a:lnTo>
                  <a:cubicBezTo>
                    <a:pt x="21256371" y="0"/>
                    <a:pt x="21336000" y="79629"/>
                    <a:pt x="21336000" y="177800"/>
                  </a:cubicBezTo>
                  <a:lnTo>
                    <a:pt x="21336000" y="1498600"/>
                  </a:lnTo>
                  <a:cubicBezTo>
                    <a:pt x="21336000" y="1596771"/>
                    <a:pt x="21256371" y="1676400"/>
                    <a:pt x="21158200" y="1676400"/>
                  </a:cubicBezTo>
                  <a:lnTo>
                    <a:pt x="177800" y="1676400"/>
                  </a:lnTo>
                  <a:cubicBezTo>
                    <a:pt x="79629" y="1676400"/>
                    <a:pt x="0" y="1596771"/>
                    <a:pt x="0" y="1498600"/>
                  </a:cubicBezTo>
                  <a:close/>
                </a:path>
              </a:pathLst>
            </a:custGeom>
            <a:solidFill>
              <a:srgbClr val="000000"/>
            </a:solidFill>
          </p:spPr>
        </p:sp>
      </p:grpSp>
      <p:sp>
        <p:nvSpPr>
          <p:cNvPr name="TextBox 6" id="6"/>
          <p:cNvSpPr txBox="true"/>
          <p:nvPr/>
        </p:nvSpPr>
        <p:spPr>
          <a:xfrm rot="0">
            <a:off x="1549403" y="2090423"/>
            <a:ext cx="16713203" cy="193043"/>
          </a:xfrm>
          <a:prstGeom prst="rect">
            <a:avLst/>
          </a:prstGeom>
        </p:spPr>
        <p:txBody>
          <a:bodyPr anchor="t" rtlCol="false" tIns="0" lIns="0" bIns="0" rIns="0">
            <a:spAutoFit/>
          </a:bodyPr>
          <a:lstStyle/>
          <a:p>
            <a:pPr algn="l">
              <a:lnSpc>
                <a:spcPts val="1620"/>
              </a:lnSpc>
            </a:pPr>
            <a:r>
              <a:rPr lang="en-US" b="true" sz="1350" spc="162">
                <a:solidFill>
                  <a:srgbClr val="FF4500"/>
                </a:solidFill>
                <a:latin typeface="Inter Bold"/>
                <a:ea typeface="Inter Bold"/>
                <a:cs typeface="Inter Bold"/>
                <a:sym typeface="Inter Bold"/>
              </a:rPr>
              <a:t>ENUNCIADO · JOBS TO BE DONE</a:t>
            </a:r>
          </a:p>
        </p:txBody>
      </p:sp>
      <p:sp>
        <p:nvSpPr>
          <p:cNvPr name="TextBox 7" id="7"/>
          <p:cNvSpPr txBox="true"/>
          <p:nvPr/>
        </p:nvSpPr>
        <p:spPr>
          <a:xfrm rot="0">
            <a:off x="1549403" y="2343788"/>
            <a:ext cx="16713203" cy="381638"/>
          </a:xfrm>
          <a:prstGeom prst="rect">
            <a:avLst/>
          </a:prstGeom>
        </p:spPr>
        <p:txBody>
          <a:bodyPr anchor="t" rtlCol="false" tIns="0" lIns="0" bIns="0" rIns="0">
            <a:spAutoFit/>
          </a:bodyPr>
          <a:lstStyle/>
          <a:p>
            <a:pPr algn="l">
              <a:lnSpc>
                <a:spcPts val="2730"/>
              </a:lnSpc>
            </a:pPr>
            <a:r>
              <a:rPr lang="en-US" sz="1950" b="true">
                <a:solidFill>
                  <a:srgbClr val="FFFFFF"/>
                </a:solidFill>
                <a:latin typeface="Inter Bold"/>
                <a:ea typeface="Inter Bold"/>
                <a:cs typeface="Inter Bold"/>
                <a:sym typeface="Inter Bold"/>
              </a:rPr>
              <a:t>Cuando </a:t>
            </a:r>
            <a:r>
              <a:rPr lang="en-US" sz="1950" b="true">
                <a:solidFill>
                  <a:srgbClr val="8D8E8F"/>
                </a:solidFill>
                <a:latin typeface="Inter Bold"/>
                <a:ea typeface="Inter Bold"/>
                <a:cs typeface="Inter Bold"/>
                <a:sym typeface="Inter Bold"/>
              </a:rPr>
              <a:t>[situación]</a:t>
            </a:r>
            <a:r>
              <a:rPr lang="en-US" sz="1950" b="true">
                <a:solidFill>
                  <a:srgbClr val="FFFFFF"/>
                </a:solidFill>
                <a:latin typeface="Inter Bold"/>
                <a:ea typeface="Inter Bold"/>
                <a:cs typeface="Inter Bold"/>
                <a:sym typeface="Inter Bold"/>
              </a:rPr>
              <a:t>, quiero </a:t>
            </a:r>
            <a:r>
              <a:rPr lang="en-US" sz="1950" b="true">
                <a:solidFill>
                  <a:srgbClr val="8D8E8F"/>
                </a:solidFill>
                <a:latin typeface="Inter Bold"/>
                <a:ea typeface="Inter Bold"/>
                <a:cs typeface="Inter Bold"/>
                <a:sym typeface="Inter Bold"/>
              </a:rPr>
              <a:t>[motivación]</a:t>
            </a:r>
            <a:r>
              <a:rPr lang="en-US" sz="1950" b="true">
                <a:solidFill>
                  <a:srgbClr val="FFFFFF"/>
                </a:solidFill>
                <a:latin typeface="Inter Bold"/>
                <a:ea typeface="Inter Bold"/>
                <a:cs typeface="Inter Bold"/>
                <a:sym typeface="Inter Bold"/>
              </a:rPr>
              <a:t>, para poder </a:t>
            </a:r>
            <a:r>
              <a:rPr lang="en-US" sz="1950" b="true">
                <a:solidFill>
                  <a:srgbClr val="8D8E8F"/>
                </a:solidFill>
                <a:latin typeface="Inter Bold"/>
                <a:ea typeface="Inter Bold"/>
                <a:cs typeface="Inter Bold"/>
                <a:sym typeface="Inter Bold"/>
              </a:rPr>
              <a:t>[resultado esperado]</a:t>
            </a:r>
            <a:r>
              <a:rPr lang="en-US" sz="1950" b="true">
                <a:solidFill>
                  <a:srgbClr val="FFFFFF"/>
                </a:solidFill>
                <a:latin typeface="Inter Bold"/>
                <a:ea typeface="Inter Bold"/>
                <a:cs typeface="Inter Bold"/>
                <a:sym typeface="Inter Bold"/>
              </a:rPr>
              <a:t>.</a:t>
            </a:r>
          </a:p>
        </p:txBody>
      </p:sp>
      <p:grpSp>
        <p:nvGrpSpPr>
          <p:cNvPr name="Group 8" id="8"/>
          <p:cNvGrpSpPr/>
          <p:nvPr/>
        </p:nvGrpSpPr>
        <p:grpSpPr>
          <a:xfrm rot="0">
            <a:off x="1139190" y="3204210"/>
            <a:ext cx="7932420" cy="3089910"/>
            <a:chOff x="0" y="0"/>
            <a:chExt cx="10576560" cy="4119880"/>
          </a:xfrm>
        </p:grpSpPr>
        <p:sp>
          <p:nvSpPr>
            <p:cNvPr name="Freeform 9" id="9"/>
            <p:cNvSpPr/>
            <p:nvPr/>
          </p:nvSpPr>
          <p:spPr>
            <a:xfrm flipH="false" flipV="false" rot="0">
              <a:off x="0" y="0"/>
              <a:ext cx="10576561" cy="4119880"/>
            </a:xfrm>
            <a:custGeom>
              <a:avLst/>
              <a:gdLst/>
              <a:ahLst/>
              <a:cxnLst/>
              <a:rect r="r" b="b" t="t" l="l"/>
              <a:pathLst>
                <a:path h="4119880" w="10576561">
                  <a:moveTo>
                    <a:pt x="0" y="101854"/>
                  </a:moveTo>
                  <a:cubicBezTo>
                    <a:pt x="0" y="45593"/>
                    <a:pt x="45593" y="0"/>
                    <a:pt x="101854" y="0"/>
                  </a:cubicBezTo>
                  <a:lnTo>
                    <a:pt x="10474706" y="0"/>
                  </a:lnTo>
                  <a:cubicBezTo>
                    <a:pt x="10530967" y="0"/>
                    <a:pt x="10576561" y="45593"/>
                    <a:pt x="10576561" y="101854"/>
                  </a:cubicBezTo>
                  <a:lnTo>
                    <a:pt x="10576561" y="4018026"/>
                  </a:lnTo>
                  <a:cubicBezTo>
                    <a:pt x="10576561" y="4074287"/>
                    <a:pt x="10530967" y="4119880"/>
                    <a:pt x="10474706" y="4119880"/>
                  </a:cubicBezTo>
                  <a:lnTo>
                    <a:pt x="101854" y="4119880"/>
                  </a:lnTo>
                  <a:cubicBezTo>
                    <a:pt x="45593" y="4119880"/>
                    <a:pt x="0" y="4074287"/>
                    <a:pt x="0" y="4018026"/>
                  </a:cubicBezTo>
                  <a:close/>
                </a:path>
              </a:pathLst>
            </a:custGeom>
            <a:solidFill>
              <a:srgbClr val="EFF1F2"/>
            </a:solidFill>
            <a:ln w="7620" cap="sq">
              <a:solidFill>
                <a:srgbClr val="D8D9DB"/>
              </a:solidFill>
              <a:prstDash val="dash"/>
              <a:miter/>
            </a:ln>
          </p:spPr>
        </p:sp>
      </p:grpSp>
      <p:sp>
        <p:nvSpPr>
          <p:cNvPr name="TextBox 10" id="10"/>
          <p:cNvSpPr txBox="true"/>
          <p:nvPr/>
        </p:nvSpPr>
        <p:spPr>
          <a:xfrm rot="0">
            <a:off x="1404623" y="3402968"/>
            <a:ext cx="8146799" cy="22542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Quién</a:t>
            </a:r>
          </a:p>
        </p:txBody>
      </p:sp>
      <p:sp>
        <p:nvSpPr>
          <p:cNvPr name="TextBox 11" id="11"/>
          <p:cNvSpPr txBox="true"/>
          <p:nvPr/>
        </p:nvSpPr>
        <p:spPr>
          <a:xfrm rot="0">
            <a:off x="1404623" y="3631568"/>
            <a:ext cx="8146799"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Dueño específico…</a:t>
            </a:r>
          </a:p>
        </p:txBody>
      </p:sp>
      <p:grpSp>
        <p:nvGrpSpPr>
          <p:cNvPr name="Group 12" id="12"/>
          <p:cNvGrpSpPr/>
          <p:nvPr/>
        </p:nvGrpSpPr>
        <p:grpSpPr>
          <a:xfrm rot="0">
            <a:off x="9216390" y="3204210"/>
            <a:ext cx="7932420" cy="3089910"/>
            <a:chOff x="0" y="0"/>
            <a:chExt cx="10576560" cy="4119880"/>
          </a:xfrm>
        </p:grpSpPr>
        <p:sp>
          <p:nvSpPr>
            <p:cNvPr name="Freeform 13" id="13"/>
            <p:cNvSpPr/>
            <p:nvPr/>
          </p:nvSpPr>
          <p:spPr>
            <a:xfrm flipH="false" flipV="false" rot="0">
              <a:off x="0" y="0"/>
              <a:ext cx="10576561" cy="4119880"/>
            </a:xfrm>
            <a:custGeom>
              <a:avLst/>
              <a:gdLst/>
              <a:ahLst/>
              <a:cxnLst/>
              <a:rect r="r" b="b" t="t" l="l"/>
              <a:pathLst>
                <a:path h="4119880" w="10576561">
                  <a:moveTo>
                    <a:pt x="0" y="101854"/>
                  </a:moveTo>
                  <a:cubicBezTo>
                    <a:pt x="0" y="45593"/>
                    <a:pt x="45593" y="0"/>
                    <a:pt x="101854" y="0"/>
                  </a:cubicBezTo>
                  <a:lnTo>
                    <a:pt x="10474706" y="0"/>
                  </a:lnTo>
                  <a:cubicBezTo>
                    <a:pt x="10530967" y="0"/>
                    <a:pt x="10576561" y="45593"/>
                    <a:pt x="10576561" y="101854"/>
                  </a:cubicBezTo>
                  <a:lnTo>
                    <a:pt x="10576561" y="4018026"/>
                  </a:lnTo>
                  <a:cubicBezTo>
                    <a:pt x="10576561" y="4074287"/>
                    <a:pt x="10530967" y="4119880"/>
                    <a:pt x="10474706" y="4119880"/>
                  </a:cubicBezTo>
                  <a:lnTo>
                    <a:pt x="101854" y="4119880"/>
                  </a:lnTo>
                  <a:cubicBezTo>
                    <a:pt x="45593" y="4119880"/>
                    <a:pt x="0" y="4074287"/>
                    <a:pt x="0" y="4018026"/>
                  </a:cubicBezTo>
                  <a:close/>
                </a:path>
              </a:pathLst>
            </a:custGeom>
            <a:solidFill>
              <a:srgbClr val="EFF1F2"/>
            </a:solidFill>
            <a:ln w="7620" cap="sq">
              <a:solidFill>
                <a:srgbClr val="D8D9DB"/>
              </a:solidFill>
              <a:prstDash val="dash"/>
              <a:miter/>
            </a:ln>
          </p:spPr>
        </p:sp>
      </p:grpSp>
      <p:sp>
        <p:nvSpPr>
          <p:cNvPr name="TextBox 14" id="14"/>
          <p:cNvSpPr txBox="true"/>
          <p:nvPr/>
        </p:nvSpPr>
        <p:spPr>
          <a:xfrm rot="0">
            <a:off x="9481823" y="3402968"/>
            <a:ext cx="8146799" cy="22542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Situación</a:t>
            </a:r>
          </a:p>
        </p:txBody>
      </p:sp>
      <p:sp>
        <p:nvSpPr>
          <p:cNvPr name="TextBox 15" id="15"/>
          <p:cNvSpPr txBox="true"/>
          <p:nvPr/>
        </p:nvSpPr>
        <p:spPr>
          <a:xfrm rot="0">
            <a:off x="9481823" y="3631568"/>
            <a:ext cx="8146799"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Con qué frecuencia se repite…</a:t>
            </a:r>
          </a:p>
        </p:txBody>
      </p:sp>
      <p:grpSp>
        <p:nvGrpSpPr>
          <p:cNvPr name="Group 16" id="16"/>
          <p:cNvGrpSpPr/>
          <p:nvPr/>
        </p:nvGrpSpPr>
        <p:grpSpPr>
          <a:xfrm rot="0">
            <a:off x="1139190" y="6438900"/>
            <a:ext cx="7932420" cy="3089910"/>
            <a:chOff x="0" y="0"/>
            <a:chExt cx="10576560" cy="4119880"/>
          </a:xfrm>
        </p:grpSpPr>
        <p:sp>
          <p:nvSpPr>
            <p:cNvPr name="Freeform 17" id="17"/>
            <p:cNvSpPr/>
            <p:nvPr/>
          </p:nvSpPr>
          <p:spPr>
            <a:xfrm flipH="false" flipV="false" rot="0">
              <a:off x="0" y="0"/>
              <a:ext cx="10576561" cy="4119880"/>
            </a:xfrm>
            <a:custGeom>
              <a:avLst/>
              <a:gdLst/>
              <a:ahLst/>
              <a:cxnLst/>
              <a:rect r="r" b="b" t="t" l="l"/>
              <a:pathLst>
                <a:path h="4119880" w="10576561">
                  <a:moveTo>
                    <a:pt x="0" y="101854"/>
                  </a:moveTo>
                  <a:cubicBezTo>
                    <a:pt x="0" y="45593"/>
                    <a:pt x="45593" y="0"/>
                    <a:pt x="101854" y="0"/>
                  </a:cubicBezTo>
                  <a:lnTo>
                    <a:pt x="10474706" y="0"/>
                  </a:lnTo>
                  <a:cubicBezTo>
                    <a:pt x="10530967" y="0"/>
                    <a:pt x="10576561" y="45593"/>
                    <a:pt x="10576561" y="101854"/>
                  </a:cubicBezTo>
                  <a:lnTo>
                    <a:pt x="10576561" y="4018026"/>
                  </a:lnTo>
                  <a:cubicBezTo>
                    <a:pt x="10576561" y="4074287"/>
                    <a:pt x="10530967" y="4119880"/>
                    <a:pt x="10474706" y="4119880"/>
                  </a:cubicBezTo>
                  <a:lnTo>
                    <a:pt x="101854" y="4119880"/>
                  </a:lnTo>
                  <a:cubicBezTo>
                    <a:pt x="45593" y="4119880"/>
                    <a:pt x="0" y="4074287"/>
                    <a:pt x="0" y="4018026"/>
                  </a:cubicBezTo>
                  <a:close/>
                </a:path>
              </a:pathLst>
            </a:custGeom>
            <a:solidFill>
              <a:srgbClr val="EFF1F2"/>
            </a:solidFill>
            <a:ln w="7620" cap="sq">
              <a:solidFill>
                <a:srgbClr val="D8D9DB"/>
              </a:solidFill>
              <a:prstDash val="dash"/>
              <a:miter/>
            </a:ln>
          </p:spPr>
        </p:sp>
      </p:grpSp>
      <p:sp>
        <p:nvSpPr>
          <p:cNvPr name="TextBox 18" id="18"/>
          <p:cNvSpPr txBox="true"/>
          <p:nvPr/>
        </p:nvSpPr>
        <p:spPr>
          <a:xfrm rot="0">
            <a:off x="1404623" y="6637658"/>
            <a:ext cx="8146799" cy="22542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Lo que hace hoy</a:t>
            </a:r>
          </a:p>
        </p:txBody>
      </p:sp>
      <p:sp>
        <p:nvSpPr>
          <p:cNvPr name="TextBox 19" id="19"/>
          <p:cNvSpPr txBox="true"/>
          <p:nvPr/>
        </p:nvSpPr>
        <p:spPr>
          <a:xfrm rot="0">
            <a:off x="1404623" y="6866258"/>
            <a:ext cx="8146799"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Esfuerzo ya invertido / parche casero…</a:t>
            </a:r>
          </a:p>
        </p:txBody>
      </p:sp>
      <p:grpSp>
        <p:nvGrpSpPr>
          <p:cNvPr name="Group 20" id="20"/>
          <p:cNvGrpSpPr/>
          <p:nvPr/>
        </p:nvGrpSpPr>
        <p:grpSpPr>
          <a:xfrm rot="0">
            <a:off x="9216390" y="6438900"/>
            <a:ext cx="7932420" cy="3089910"/>
            <a:chOff x="0" y="0"/>
            <a:chExt cx="10576560" cy="4119880"/>
          </a:xfrm>
        </p:grpSpPr>
        <p:sp>
          <p:nvSpPr>
            <p:cNvPr name="Freeform 21" id="21"/>
            <p:cNvSpPr/>
            <p:nvPr/>
          </p:nvSpPr>
          <p:spPr>
            <a:xfrm flipH="false" flipV="false" rot="0">
              <a:off x="0" y="0"/>
              <a:ext cx="10576561" cy="4119880"/>
            </a:xfrm>
            <a:custGeom>
              <a:avLst/>
              <a:gdLst/>
              <a:ahLst/>
              <a:cxnLst/>
              <a:rect r="r" b="b" t="t" l="l"/>
              <a:pathLst>
                <a:path h="4119880" w="10576561">
                  <a:moveTo>
                    <a:pt x="0" y="101854"/>
                  </a:moveTo>
                  <a:cubicBezTo>
                    <a:pt x="0" y="45593"/>
                    <a:pt x="45593" y="0"/>
                    <a:pt x="101854" y="0"/>
                  </a:cubicBezTo>
                  <a:lnTo>
                    <a:pt x="10474706" y="0"/>
                  </a:lnTo>
                  <a:cubicBezTo>
                    <a:pt x="10530967" y="0"/>
                    <a:pt x="10576561" y="45593"/>
                    <a:pt x="10576561" y="101854"/>
                  </a:cubicBezTo>
                  <a:lnTo>
                    <a:pt x="10576561" y="4018026"/>
                  </a:lnTo>
                  <a:cubicBezTo>
                    <a:pt x="10576561" y="4074287"/>
                    <a:pt x="10530967" y="4119880"/>
                    <a:pt x="10474706" y="4119880"/>
                  </a:cubicBezTo>
                  <a:lnTo>
                    <a:pt x="101854" y="4119880"/>
                  </a:lnTo>
                  <a:cubicBezTo>
                    <a:pt x="45593" y="4119880"/>
                    <a:pt x="0" y="4074287"/>
                    <a:pt x="0" y="4018026"/>
                  </a:cubicBezTo>
                  <a:close/>
                </a:path>
              </a:pathLst>
            </a:custGeom>
            <a:solidFill>
              <a:srgbClr val="EFF1F2"/>
            </a:solidFill>
            <a:ln w="7620" cap="sq">
              <a:solidFill>
                <a:srgbClr val="D8D9DB"/>
              </a:solidFill>
              <a:prstDash val="dash"/>
              <a:miter/>
            </a:ln>
          </p:spPr>
        </p:sp>
      </p:grpSp>
      <p:sp>
        <p:nvSpPr>
          <p:cNvPr name="TextBox 22" id="22"/>
          <p:cNvSpPr txBox="true"/>
          <p:nvPr/>
        </p:nvSpPr>
        <p:spPr>
          <a:xfrm rot="0">
            <a:off x="9481823" y="6637658"/>
            <a:ext cx="8146799" cy="225428"/>
          </a:xfrm>
          <a:prstGeom prst="rect">
            <a:avLst/>
          </a:prstGeom>
        </p:spPr>
        <p:txBody>
          <a:bodyPr anchor="t" rtlCol="false" tIns="0" lIns="0" bIns="0" rIns="0">
            <a:spAutoFit/>
          </a:bodyPr>
          <a:lstStyle/>
          <a:p>
            <a:pPr algn="l">
              <a:lnSpc>
                <a:spcPts val="1800"/>
              </a:lnSpc>
            </a:pPr>
            <a:r>
              <a:rPr lang="en-US" sz="1500" b="true">
                <a:solidFill>
                  <a:srgbClr val="000000"/>
                </a:solidFill>
                <a:latin typeface="Inter Bold"/>
                <a:ea typeface="Inter Bold"/>
                <a:cs typeface="Inter Bold"/>
                <a:sym typeface="Inter Bold"/>
              </a:rPr>
              <a:t>Lo que le cuesta / lo que aprendiste</a:t>
            </a:r>
          </a:p>
        </p:txBody>
      </p:sp>
      <p:sp>
        <p:nvSpPr>
          <p:cNvPr name="TextBox 23" id="23"/>
          <p:cNvSpPr txBox="true"/>
          <p:nvPr/>
        </p:nvSpPr>
        <p:spPr>
          <a:xfrm rot="0">
            <a:off x="9481823" y="6866258"/>
            <a:ext cx="8146799" cy="217808"/>
          </a:xfrm>
          <a:prstGeom prst="rect">
            <a:avLst/>
          </a:prstGeom>
        </p:spPr>
        <p:txBody>
          <a:bodyPr anchor="t" rtlCol="false" tIns="0" lIns="0" bIns="0" rIns="0">
            <a:spAutoFit/>
          </a:bodyPr>
          <a:lstStyle/>
          <a:p>
            <a:pPr algn="l">
              <a:lnSpc>
                <a:spcPts val="1709"/>
              </a:lnSpc>
            </a:pPr>
            <a:r>
              <a:rPr lang="en-US" sz="1425">
                <a:solidFill>
                  <a:srgbClr val="8D8E8F"/>
                </a:solidFill>
                <a:latin typeface="Inter"/>
                <a:ea typeface="Inter"/>
                <a:cs typeface="Inter"/>
                <a:sym typeface="Inter"/>
              </a:rPr>
              <a:t>Costo nombrable + evidencia de 5 conversaciones…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168403" y="77787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3 · HERRAMIENTA</a:t>
            </a:r>
          </a:p>
        </p:txBody>
      </p:sp>
      <p:sp>
        <p:nvSpPr>
          <p:cNvPr name="TextBox 3" id="3"/>
          <p:cNvSpPr txBox="true"/>
          <p:nvPr/>
        </p:nvSpPr>
        <p:spPr>
          <a:xfrm rot="0">
            <a:off x="1168403" y="1113158"/>
            <a:ext cx="17551403" cy="431168"/>
          </a:xfrm>
          <a:prstGeom prst="rect">
            <a:avLst/>
          </a:prstGeom>
        </p:spPr>
        <p:txBody>
          <a:bodyPr anchor="t" rtlCol="false" tIns="0" lIns="0" bIns="0" rIns="0">
            <a:spAutoFit/>
          </a:bodyPr>
          <a:lstStyle/>
          <a:p>
            <a:pPr algn="l">
              <a:lnSpc>
                <a:spcPts val="3419"/>
              </a:lnSpc>
            </a:pPr>
            <a:r>
              <a:rPr lang="en-US" b="true" sz="2850" spc="-28">
                <a:solidFill>
                  <a:srgbClr val="000000"/>
                </a:solidFill>
                <a:latin typeface="Inter Bold"/>
                <a:ea typeface="Inter Bold"/>
                <a:cs typeface="Inter Bold"/>
                <a:sym typeface="Inter Bold"/>
              </a:rPr>
              <a:t>Tu Brújula de Camino</a:t>
            </a:r>
          </a:p>
        </p:txBody>
      </p:sp>
      <p:grpSp>
        <p:nvGrpSpPr>
          <p:cNvPr name="Group 4" id="4"/>
          <p:cNvGrpSpPr/>
          <p:nvPr/>
        </p:nvGrpSpPr>
        <p:grpSpPr>
          <a:xfrm rot="0">
            <a:off x="1143000" y="1798320"/>
            <a:ext cx="4457700" cy="2486616"/>
            <a:chOff x="0" y="0"/>
            <a:chExt cx="5943600" cy="3315487"/>
          </a:xfrm>
        </p:grpSpPr>
        <p:sp>
          <p:nvSpPr>
            <p:cNvPr name="Freeform 5" id="5"/>
            <p:cNvSpPr/>
            <p:nvPr/>
          </p:nvSpPr>
          <p:spPr>
            <a:xfrm flipH="false" flipV="false" rot="0">
              <a:off x="0" y="0"/>
              <a:ext cx="5943600" cy="3315462"/>
            </a:xfrm>
            <a:custGeom>
              <a:avLst/>
              <a:gdLst/>
              <a:ahLst/>
              <a:cxnLst/>
              <a:rect r="r" b="b" t="t" l="l"/>
              <a:pathLst>
                <a:path h="3315462" w="5943600">
                  <a:moveTo>
                    <a:pt x="0" y="101600"/>
                  </a:moveTo>
                  <a:cubicBezTo>
                    <a:pt x="0" y="45466"/>
                    <a:pt x="45466" y="0"/>
                    <a:pt x="101600" y="0"/>
                  </a:cubicBezTo>
                  <a:lnTo>
                    <a:pt x="5842000" y="0"/>
                  </a:lnTo>
                  <a:cubicBezTo>
                    <a:pt x="5898134" y="0"/>
                    <a:pt x="5943600" y="45466"/>
                    <a:pt x="5943600" y="101600"/>
                  </a:cubicBezTo>
                  <a:lnTo>
                    <a:pt x="5943600" y="3213862"/>
                  </a:lnTo>
                  <a:cubicBezTo>
                    <a:pt x="5943600" y="3269996"/>
                    <a:pt x="5898134" y="3315462"/>
                    <a:pt x="5842000" y="3315462"/>
                  </a:cubicBezTo>
                  <a:lnTo>
                    <a:pt x="101600" y="3315462"/>
                  </a:lnTo>
                  <a:cubicBezTo>
                    <a:pt x="45466" y="3315462"/>
                    <a:pt x="0" y="3269996"/>
                    <a:pt x="0" y="3213862"/>
                  </a:cubicBezTo>
                  <a:close/>
                </a:path>
              </a:pathLst>
            </a:custGeom>
            <a:solidFill>
              <a:srgbClr val="000000"/>
            </a:solidFill>
          </p:spPr>
        </p:sp>
      </p:grpSp>
      <p:grpSp>
        <p:nvGrpSpPr>
          <p:cNvPr name="Group 6" id="6"/>
          <p:cNvGrpSpPr/>
          <p:nvPr/>
        </p:nvGrpSpPr>
        <p:grpSpPr>
          <a:xfrm rot="0">
            <a:off x="1371600" y="1969770"/>
            <a:ext cx="4134231" cy="2181816"/>
            <a:chOff x="0" y="0"/>
            <a:chExt cx="5512308" cy="2909087"/>
          </a:xfrm>
        </p:grpSpPr>
        <p:sp>
          <p:nvSpPr>
            <p:cNvPr name="Freeform 7" id="7"/>
            <p:cNvSpPr/>
            <p:nvPr/>
          </p:nvSpPr>
          <p:spPr>
            <a:xfrm flipH="false" flipV="false" rot="0">
              <a:off x="0" y="0"/>
              <a:ext cx="5512308" cy="2909093"/>
            </a:xfrm>
            <a:custGeom>
              <a:avLst/>
              <a:gdLst/>
              <a:ahLst/>
              <a:cxnLst/>
              <a:rect r="r" b="b" t="t" l="l"/>
              <a:pathLst>
                <a:path h="2909093" w="5512308">
                  <a:moveTo>
                    <a:pt x="0" y="0"/>
                  </a:moveTo>
                  <a:lnTo>
                    <a:pt x="5512308" y="0"/>
                  </a:lnTo>
                  <a:lnTo>
                    <a:pt x="5512308" y="2909093"/>
                  </a:lnTo>
                  <a:lnTo>
                    <a:pt x="0" y="2909093"/>
                  </a:lnTo>
                  <a:close/>
                </a:path>
              </a:pathLst>
            </a:custGeom>
            <a:blipFill>
              <a:blip r:embed="rId3">
                <a:alphaModFix amt="0"/>
              </a:blip>
              <a:stretch>
                <a:fillRect l="-17711" t="0" r="-17711" b="0"/>
              </a:stretch>
            </a:blipFill>
          </p:spPr>
        </p:sp>
        <p:sp>
          <p:nvSpPr>
            <p:cNvPr name="TextBox 8" id="8"/>
            <p:cNvSpPr txBox="true"/>
            <p:nvPr/>
          </p:nvSpPr>
          <p:spPr>
            <a:xfrm>
              <a:off x="0" y="0"/>
              <a:ext cx="5512308" cy="2909087"/>
            </a:xfrm>
            <a:prstGeom prst="rect">
              <a:avLst/>
            </a:prstGeom>
          </p:spPr>
          <p:txBody>
            <a:bodyPr anchor="ctr" rtlCol="false" tIns="0" lIns="0" bIns="0" rIns="0"/>
            <a:lstStyle/>
            <a:p>
              <a:pPr algn="l">
                <a:lnSpc>
                  <a:spcPts val="1889"/>
                </a:lnSpc>
              </a:pPr>
              <a:r>
                <a:rPr lang="en-US" sz="1575" b="true">
                  <a:solidFill>
                    <a:srgbClr val="FFFFFF"/>
                  </a:solidFill>
                  <a:latin typeface="Inter Bold"/>
                  <a:ea typeface="Inter Bold"/>
                  <a:cs typeface="Inter Bold"/>
                  <a:sym typeface="Inter Bold"/>
                </a:rPr>
                <a:t>¿Coincide con tu Perfil, es distinto y desatendido, o cliente actual pidiendo algo distinto?</a:t>
              </a:r>
            </a:p>
          </p:txBody>
        </p:sp>
      </p:grpSp>
      <p:grpSp>
        <p:nvGrpSpPr>
          <p:cNvPr name="Group 9" id="9"/>
          <p:cNvGrpSpPr/>
          <p:nvPr/>
        </p:nvGrpSpPr>
        <p:grpSpPr>
          <a:xfrm rot="0">
            <a:off x="5787390" y="1794510"/>
            <a:ext cx="11361420" cy="2494236"/>
            <a:chOff x="0" y="0"/>
            <a:chExt cx="15148560" cy="3325647"/>
          </a:xfrm>
        </p:grpSpPr>
        <p:sp>
          <p:nvSpPr>
            <p:cNvPr name="Freeform 10" id="10"/>
            <p:cNvSpPr/>
            <p:nvPr/>
          </p:nvSpPr>
          <p:spPr>
            <a:xfrm flipH="false" flipV="false" rot="0">
              <a:off x="0" y="0"/>
              <a:ext cx="15148561" cy="3325622"/>
            </a:xfrm>
            <a:custGeom>
              <a:avLst/>
              <a:gdLst/>
              <a:ahLst/>
              <a:cxnLst/>
              <a:rect r="r" b="b" t="t" l="l"/>
              <a:pathLst>
                <a:path h="3325622" w="15148561">
                  <a:moveTo>
                    <a:pt x="0" y="101854"/>
                  </a:moveTo>
                  <a:cubicBezTo>
                    <a:pt x="0" y="45593"/>
                    <a:pt x="45593" y="0"/>
                    <a:pt x="101854" y="0"/>
                  </a:cubicBezTo>
                  <a:lnTo>
                    <a:pt x="15046706" y="0"/>
                  </a:lnTo>
                  <a:cubicBezTo>
                    <a:pt x="15102968" y="0"/>
                    <a:pt x="15148561" y="45593"/>
                    <a:pt x="15148561" y="101854"/>
                  </a:cubicBezTo>
                  <a:lnTo>
                    <a:pt x="15148561" y="3223768"/>
                  </a:lnTo>
                  <a:cubicBezTo>
                    <a:pt x="15148561" y="3280029"/>
                    <a:pt x="15102968" y="3325622"/>
                    <a:pt x="15046706" y="3325622"/>
                  </a:cubicBezTo>
                  <a:lnTo>
                    <a:pt x="101854" y="3325622"/>
                  </a:lnTo>
                  <a:cubicBezTo>
                    <a:pt x="45593" y="3325622"/>
                    <a:pt x="0" y="3280029"/>
                    <a:pt x="0" y="3223768"/>
                  </a:cubicBezTo>
                  <a:close/>
                </a:path>
              </a:pathLst>
            </a:custGeom>
            <a:solidFill>
              <a:srgbClr val="EFF1F2"/>
            </a:solidFill>
            <a:ln w="7620" cap="sq">
              <a:solidFill>
                <a:srgbClr val="D8D9DB"/>
              </a:solidFill>
              <a:prstDash val="dash"/>
              <a:miter/>
            </a:ln>
          </p:spPr>
        </p:sp>
      </p:grpSp>
      <p:grpSp>
        <p:nvGrpSpPr>
          <p:cNvPr name="Group 11" id="11"/>
          <p:cNvGrpSpPr/>
          <p:nvPr/>
        </p:nvGrpSpPr>
        <p:grpSpPr>
          <a:xfrm rot="0">
            <a:off x="6027420" y="1977390"/>
            <a:ext cx="11221974" cy="2166576"/>
            <a:chOff x="0" y="0"/>
            <a:chExt cx="14962632" cy="2888767"/>
          </a:xfrm>
        </p:grpSpPr>
        <p:sp>
          <p:nvSpPr>
            <p:cNvPr name="Freeform 12" id="12"/>
            <p:cNvSpPr/>
            <p:nvPr/>
          </p:nvSpPr>
          <p:spPr>
            <a:xfrm flipH="false" flipV="false" rot="0">
              <a:off x="0" y="0"/>
              <a:ext cx="14962632" cy="2888773"/>
            </a:xfrm>
            <a:custGeom>
              <a:avLst/>
              <a:gdLst/>
              <a:ahLst/>
              <a:cxnLst/>
              <a:rect r="r" b="b" t="t" l="l"/>
              <a:pathLst>
                <a:path h="2888773" w="14962632">
                  <a:moveTo>
                    <a:pt x="0" y="0"/>
                  </a:moveTo>
                  <a:lnTo>
                    <a:pt x="14962632" y="0"/>
                  </a:lnTo>
                  <a:lnTo>
                    <a:pt x="14962632" y="2888773"/>
                  </a:lnTo>
                  <a:lnTo>
                    <a:pt x="0" y="2888773"/>
                  </a:lnTo>
                  <a:close/>
                </a:path>
              </a:pathLst>
            </a:custGeom>
            <a:blipFill>
              <a:blip r:embed="rId3">
                <a:alphaModFix amt="0"/>
              </a:blip>
              <a:stretch>
                <a:fillRect l="0" t="-50924" r="0" b="-50924"/>
              </a:stretch>
            </a:blipFill>
          </p:spPr>
        </p:sp>
        <p:sp>
          <p:nvSpPr>
            <p:cNvPr name="TextBox 13" id="13"/>
            <p:cNvSpPr txBox="true"/>
            <p:nvPr/>
          </p:nvSpPr>
          <p:spPr>
            <a:xfrm>
              <a:off x="0" y="0"/>
              <a:ext cx="14962632" cy="2888767"/>
            </a:xfrm>
            <a:prstGeom prst="rect">
              <a:avLst/>
            </a:prstGeom>
          </p:spPr>
          <p:txBody>
            <a:bodyPr anchor="ctr" rtlCol="false" tIns="0" lIns="0" bIns="0" rIns="0"/>
            <a:lstStyle/>
            <a:p>
              <a:pPr algn="l">
                <a:lnSpc>
                  <a:spcPts val="1889"/>
                </a:lnSpc>
              </a:pPr>
              <a:r>
                <a:rPr lang="en-US" sz="1575">
                  <a:solidFill>
                    <a:srgbClr val="8D8E8F"/>
                  </a:solidFill>
                  <a:latin typeface="Inter"/>
                  <a:ea typeface="Inter"/>
                  <a:cs typeface="Inter"/>
                  <a:sym typeface="Inter"/>
                </a:rPr>
                <a:t>Escribe aquí…</a:t>
              </a:r>
            </a:p>
          </p:txBody>
        </p:sp>
      </p:grpSp>
      <p:grpSp>
        <p:nvGrpSpPr>
          <p:cNvPr name="Group 14" id="14"/>
          <p:cNvGrpSpPr/>
          <p:nvPr/>
        </p:nvGrpSpPr>
        <p:grpSpPr>
          <a:xfrm rot="0">
            <a:off x="1143000" y="4418286"/>
            <a:ext cx="4457700" cy="2486739"/>
            <a:chOff x="0" y="0"/>
            <a:chExt cx="5943600" cy="3315652"/>
          </a:xfrm>
        </p:grpSpPr>
        <p:sp>
          <p:nvSpPr>
            <p:cNvPr name="Freeform 15" id="15"/>
            <p:cNvSpPr/>
            <p:nvPr/>
          </p:nvSpPr>
          <p:spPr>
            <a:xfrm flipH="false" flipV="false" rot="0">
              <a:off x="0" y="0"/>
              <a:ext cx="5943600" cy="3315716"/>
            </a:xfrm>
            <a:custGeom>
              <a:avLst/>
              <a:gdLst/>
              <a:ahLst/>
              <a:cxnLst/>
              <a:rect r="r" b="b" t="t" l="l"/>
              <a:pathLst>
                <a:path h="3315716" w="5943600">
                  <a:moveTo>
                    <a:pt x="0" y="101600"/>
                  </a:moveTo>
                  <a:cubicBezTo>
                    <a:pt x="0" y="45466"/>
                    <a:pt x="45466" y="0"/>
                    <a:pt x="101600" y="0"/>
                  </a:cubicBezTo>
                  <a:lnTo>
                    <a:pt x="5842000" y="0"/>
                  </a:lnTo>
                  <a:cubicBezTo>
                    <a:pt x="5898134" y="0"/>
                    <a:pt x="5943600" y="45466"/>
                    <a:pt x="5943600" y="101600"/>
                  </a:cubicBezTo>
                  <a:lnTo>
                    <a:pt x="5943600" y="3214116"/>
                  </a:lnTo>
                  <a:cubicBezTo>
                    <a:pt x="5943600" y="3270250"/>
                    <a:pt x="5898134" y="3315716"/>
                    <a:pt x="5842000" y="3315716"/>
                  </a:cubicBezTo>
                  <a:lnTo>
                    <a:pt x="101600" y="3315716"/>
                  </a:lnTo>
                  <a:cubicBezTo>
                    <a:pt x="45466" y="3315716"/>
                    <a:pt x="0" y="3270250"/>
                    <a:pt x="0" y="3214116"/>
                  </a:cubicBezTo>
                  <a:close/>
                </a:path>
              </a:pathLst>
            </a:custGeom>
            <a:solidFill>
              <a:srgbClr val="EFF1F2"/>
            </a:solidFill>
          </p:spPr>
        </p:sp>
      </p:grpSp>
      <p:grpSp>
        <p:nvGrpSpPr>
          <p:cNvPr name="Group 16" id="16"/>
          <p:cNvGrpSpPr/>
          <p:nvPr/>
        </p:nvGrpSpPr>
        <p:grpSpPr>
          <a:xfrm rot="0">
            <a:off x="1371600" y="4589736"/>
            <a:ext cx="4134231" cy="2181939"/>
            <a:chOff x="0" y="0"/>
            <a:chExt cx="5512308" cy="2909252"/>
          </a:xfrm>
        </p:grpSpPr>
        <p:sp>
          <p:nvSpPr>
            <p:cNvPr name="Freeform 17" id="17"/>
            <p:cNvSpPr/>
            <p:nvPr/>
          </p:nvSpPr>
          <p:spPr>
            <a:xfrm flipH="false" flipV="false" rot="0">
              <a:off x="0" y="0"/>
              <a:ext cx="5512308" cy="2909252"/>
            </a:xfrm>
            <a:custGeom>
              <a:avLst/>
              <a:gdLst/>
              <a:ahLst/>
              <a:cxnLst/>
              <a:rect r="r" b="b" t="t" l="l"/>
              <a:pathLst>
                <a:path h="2909252" w="5512308">
                  <a:moveTo>
                    <a:pt x="0" y="0"/>
                  </a:moveTo>
                  <a:lnTo>
                    <a:pt x="5512308" y="0"/>
                  </a:lnTo>
                  <a:lnTo>
                    <a:pt x="5512308" y="2909252"/>
                  </a:lnTo>
                  <a:lnTo>
                    <a:pt x="0" y="2909252"/>
                  </a:lnTo>
                  <a:close/>
                </a:path>
              </a:pathLst>
            </a:custGeom>
            <a:blipFill>
              <a:blip r:embed="rId3">
                <a:alphaModFix amt="0"/>
              </a:blip>
              <a:stretch>
                <a:fillRect l="-17715" t="0" r="-17715" b="0"/>
              </a:stretch>
            </a:blipFill>
          </p:spPr>
        </p:sp>
        <p:sp>
          <p:nvSpPr>
            <p:cNvPr name="TextBox 18" id="18"/>
            <p:cNvSpPr txBox="true"/>
            <p:nvPr/>
          </p:nvSpPr>
          <p:spPr>
            <a:xfrm>
              <a:off x="0" y="0"/>
              <a:ext cx="5512308" cy="2909252"/>
            </a:xfrm>
            <a:prstGeom prst="rect">
              <a:avLst/>
            </a:prstGeom>
          </p:spPr>
          <p:txBody>
            <a:bodyPr anchor="ctr" rtlCol="false" tIns="0" lIns="0" bIns="0" rIns="0"/>
            <a:lstStyle/>
            <a:p>
              <a:pPr algn="l">
                <a:lnSpc>
                  <a:spcPts val="1889"/>
                </a:lnSpc>
              </a:pPr>
              <a:r>
                <a:rPr lang="en-US" sz="1575" b="true">
                  <a:solidFill>
                    <a:srgbClr val="000000"/>
                  </a:solidFill>
                  <a:latin typeface="Inter Bold"/>
                  <a:ea typeface="Inter Bold"/>
                  <a:cs typeface="Inter Bold"/>
                  <a:sym typeface="Inter Bold"/>
                </a:rPr>
                <a:t>Cliente objetivo inicial · Métrica de éxito temprano</a:t>
              </a:r>
            </a:p>
          </p:txBody>
        </p:sp>
      </p:grpSp>
      <p:grpSp>
        <p:nvGrpSpPr>
          <p:cNvPr name="Group 19" id="19"/>
          <p:cNvGrpSpPr/>
          <p:nvPr/>
        </p:nvGrpSpPr>
        <p:grpSpPr>
          <a:xfrm rot="0">
            <a:off x="5787390" y="4414476"/>
            <a:ext cx="11361420" cy="2494359"/>
            <a:chOff x="0" y="0"/>
            <a:chExt cx="15148560" cy="3325812"/>
          </a:xfrm>
        </p:grpSpPr>
        <p:sp>
          <p:nvSpPr>
            <p:cNvPr name="Freeform 20" id="20"/>
            <p:cNvSpPr/>
            <p:nvPr/>
          </p:nvSpPr>
          <p:spPr>
            <a:xfrm flipH="false" flipV="false" rot="0">
              <a:off x="0" y="0"/>
              <a:ext cx="15148561" cy="3325749"/>
            </a:xfrm>
            <a:custGeom>
              <a:avLst/>
              <a:gdLst/>
              <a:ahLst/>
              <a:cxnLst/>
              <a:rect r="r" b="b" t="t" l="l"/>
              <a:pathLst>
                <a:path h="3325749" w="15148561">
                  <a:moveTo>
                    <a:pt x="0" y="101854"/>
                  </a:moveTo>
                  <a:cubicBezTo>
                    <a:pt x="0" y="45593"/>
                    <a:pt x="45593" y="0"/>
                    <a:pt x="101854" y="0"/>
                  </a:cubicBezTo>
                  <a:lnTo>
                    <a:pt x="15046706" y="0"/>
                  </a:lnTo>
                  <a:cubicBezTo>
                    <a:pt x="15102968" y="0"/>
                    <a:pt x="15148561" y="45593"/>
                    <a:pt x="15148561" y="101854"/>
                  </a:cubicBezTo>
                  <a:lnTo>
                    <a:pt x="15148561" y="3223895"/>
                  </a:lnTo>
                  <a:cubicBezTo>
                    <a:pt x="15148561" y="3280156"/>
                    <a:pt x="15102968" y="3325749"/>
                    <a:pt x="15046706" y="3325749"/>
                  </a:cubicBezTo>
                  <a:lnTo>
                    <a:pt x="101854" y="3325749"/>
                  </a:lnTo>
                  <a:cubicBezTo>
                    <a:pt x="45593" y="3325749"/>
                    <a:pt x="0" y="3280156"/>
                    <a:pt x="0" y="3223895"/>
                  </a:cubicBezTo>
                  <a:close/>
                </a:path>
              </a:pathLst>
            </a:custGeom>
            <a:solidFill>
              <a:srgbClr val="EFF1F2"/>
            </a:solidFill>
            <a:ln w="7620" cap="sq">
              <a:solidFill>
                <a:srgbClr val="D8D9DB"/>
              </a:solidFill>
              <a:prstDash val="dash"/>
              <a:miter/>
            </a:ln>
          </p:spPr>
        </p:sp>
      </p:grpSp>
      <p:grpSp>
        <p:nvGrpSpPr>
          <p:cNvPr name="Group 21" id="21"/>
          <p:cNvGrpSpPr/>
          <p:nvPr/>
        </p:nvGrpSpPr>
        <p:grpSpPr>
          <a:xfrm rot="0">
            <a:off x="6027420" y="4597356"/>
            <a:ext cx="11221974" cy="2166699"/>
            <a:chOff x="0" y="0"/>
            <a:chExt cx="14962632" cy="2888932"/>
          </a:xfrm>
        </p:grpSpPr>
        <p:sp>
          <p:nvSpPr>
            <p:cNvPr name="Freeform 22" id="22"/>
            <p:cNvSpPr/>
            <p:nvPr/>
          </p:nvSpPr>
          <p:spPr>
            <a:xfrm flipH="false" flipV="false" rot="0">
              <a:off x="0" y="0"/>
              <a:ext cx="14962632" cy="2888932"/>
            </a:xfrm>
            <a:custGeom>
              <a:avLst/>
              <a:gdLst/>
              <a:ahLst/>
              <a:cxnLst/>
              <a:rect r="r" b="b" t="t" l="l"/>
              <a:pathLst>
                <a:path h="2888932" w="14962632">
                  <a:moveTo>
                    <a:pt x="0" y="0"/>
                  </a:moveTo>
                  <a:lnTo>
                    <a:pt x="14962632" y="0"/>
                  </a:lnTo>
                  <a:lnTo>
                    <a:pt x="14962632" y="2888932"/>
                  </a:lnTo>
                  <a:lnTo>
                    <a:pt x="0" y="2888932"/>
                  </a:lnTo>
                  <a:close/>
                </a:path>
              </a:pathLst>
            </a:custGeom>
            <a:blipFill>
              <a:blip r:embed="rId3">
                <a:alphaModFix amt="0"/>
              </a:blip>
              <a:stretch>
                <a:fillRect l="0" t="-50918" r="0" b="-50918"/>
              </a:stretch>
            </a:blipFill>
          </p:spPr>
        </p:sp>
        <p:sp>
          <p:nvSpPr>
            <p:cNvPr name="TextBox 23" id="23"/>
            <p:cNvSpPr txBox="true"/>
            <p:nvPr/>
          </p:nvSpPr>
          <p:spPr>
            <a:xfrm>
              <a:off x="0" y="0"/>
              <a:ext cx="14962632" cy="2888932"/>
            </a:xfrm>
            <a:prstGeom prst="rect">
              <a:avLst/>
            </a:prstGeom>
          </p:spPr>
          <p:txBody>
            <a:bodyPr anchor="ctr" rtlCol="false" tIns="0" lIns="0" bIns="0" rIns="0"/>
            <a:lstStyle/>
            <a:p>
              <a:pPr algn="l">
                <a:lnSpc>
                  <a:spcPts val="1889"/>
                </a:lnSpc>
              </a:pPr>
              <a:r>
                <a:rPr lang="en-US" sz="1575">
                  <a:solidFill>
                    <a:srgbClr val="8D8E8F"/>
                  </a:solidFill>
                  <a:latin typeface="Inter"/>
                  <a:ea typeface="Inter"/>
                  <a:cs typeface="Inter"/>
                  <a:sym typeface="Inter"/>
                </a:rPr>
                <a:t>Escribe aquí…</a:t>
              </a:r>
            </a:p>
          </p:txBody>
        </p:sp>
      </p:grpSp>
      <p:grpSp>
        <p:nvGrpSpPr>
          <p:cNvPr name="Group 24" id="24"/>
          <p:cNvGrpSpPr/>
          <p:nvPr/>
        </p:nvGrpSpPr>
        <p:grpSpPr>
          <a:xfrm rot="0">
            <a:off x="1143000" y="7038384"/>
            <a:ext cx="4457700" cy="2486616"/>
            <a:chOff x="0" y="0"/>
            <a:chExt cx="5943600" cy="3315487"/>
          </a:xfrm>
        </p:grpSpPr>
        <p:sp>
          <p:nvSpPr>
            <p:cNvPr name="Freeform 25" id="25"/>
            <p:cNvSpPr/>
            <p:nvPr/>
          </p:nvSpPr>
          <p:spPr>
            <a:xfrm flipH="false" flipV="false" rot="0">
              <a:off x="0" y="0"/>
              <a:ext cx="5943600" cy="3315462"/>
            </a:xfrm>
            <a:custGeom>
              <a:avLst/>
              <a:gdLst/>
              <a:ahLst/>
              <a:cxnLst/>
              <a:rect r="r" b="b" t="t" l="l"/>
              <a:pathLst>
                <a:path h="3315462" w="5943600">
                  <a:moveTo>
                    <a:pt x="0" y="101600"/>
                  </a:moveTo>
                  <a:cubicBezTo>
                    <a:pt x="0" y="45466"/>
                    <a:pt x="45466" y="0"/>
                    <a:pt x="101600" y="0"/>
                  </a:cubicBezTo>
                  <a:lnTo>
                    <a:pt x="5842000" y="0"/>
                  </a:lnTo>
                  <a:cubicBezTo>
                    <a:pt x="5898134" y="0"/>
                    <a:pt x="5943600" y="45466"/>
                    <a:pt x="5943600" y="101600"/>
                  </a:cubicBezTo>
                  <a:lnTo>
                    <a:pt x="5943600" y="3213862"/>
                  </a:lnTo>
                  <a:cubicBezTo>
                    <a:pt x="5943600" y="3269996"/>
                    <a:pt x="5898134" y="3315462"/>
                    <a:pt x="5842000" y="3315462"/>
                  </a:cubicBezTo>
                  <a:lnTo>
                    <a:pt x="101600" y="3315462"/>
                  </a:lnTo>
                  <a:cubicBezTo>
                    <a:pt x="45466" y="3315462"/>
                    <a:pt x="0" y="3269996"/>
                    <a:pt x="0" y="3213862"/>
                  </a:cubicBezTo>
                  <a:close/>
                </a:path>
              </a:pathLst>
            </a:custGeom>
            <a:solidFill>
              <a:srgbClr val="EFF1F2"/>
            </a:solidFill>
          </p:spPr>
        </p:sp>
      </p:grpSp>
      <p:grpSp>
        <p:nvGrpSpPr>
          <p:cNvPr name="Group 26" id="26"/>
          <p:cNvGrpSpPr/>
          <p:nvPr/>
        </p:nvGrpSpPr>
        <p:grpSpPr>
          <a:xfrm rot="0">
            <a:off x="1371600" y="7209834"/>
            <a:ext cx="4134231" cy="2181816"/>
            <a:chOff x="0" y="0"/>
            <a:chExt cx="5512308" cy="2909087"/>
          </a:xfrm>
        </p:grpSpPr>
        <p:sp>
          <p:nvSpPr>
            <p:cNvPr name="Freeform 27" id="27"/>
            <p:cNvSpPr/>
            <p:nvPr/>
          </p:nvSpPr>
          <p:spPr>
            <a:xfrm flipH="false" flipV="false" rot="0">
              <a:off x="0" y="0"/>
              <a:ext cx="5512308" cy="2909093"/>
            </a:xfrm>
            <a:custGeom>
              <a:avLst/>
              <a:gdLst/>
              <a:ahLst/>
              <a:cxnLst/>
              <a:rect r="r" b="b" t="t" l="l"/>
              <a:pathLst>
                <a:path h="2909093" w="5512308">
                  <a:moveTo>
                    <a:pt x="0" y="0"/>
                  </a:moveTo>
                  <a:lnTo>
                    <a:pt x="5512308" y="0"/>
                  </a:lnTo>
                  <a:lnTo>
                    <a:pt x="5512308" y="2909093"/>
                  </a:lnTo>
                  <a:lnTo>
                    <a:pt x="0" y="2909093"/>
                  </a:lnTo>
                  <a:close/>
                </a:path>
              </a:pathLst>
            </a:custGeom>
            <a:blipFill>
              <a:blip r:embed="rId3">
                <a:alphaModFix amt="0"/>
              </a:blip>
              <a:stretch>
                <a:fillRect l="-17711" t="0" r="-17711" b="0"/>
              </a:stretch>
            </a:blipFill>
          </p:spPr>
        </p:sp>
        <p:sp>
          <p:nvSpPr>
            <p:cNvPr name="TextBox 28" id="28"/>
            <p:cNvSpPr txBox="true"/>
            <p:nvPr/>
          </p:nvSpPr>
          <p:spPr>
            <a:xfrm>
              <a:off x="0" y="0"/>
              <a:ext cx="5512308" cy="2909087"/>
            </a:xfrm>
            <a:prstGeom prst="rect">
              <a:avLst/>
            </a:prstGeom>
          </p:spPr>
          <p:txBody>
            <a:bodyPr anchor="ctr" rtlCol="false" tIns="0" lIns="0" bIns="0" rIns="0"/>
            <a:lstStyle/>
            <a:p>
              <a:pPr algn="l">
                <a:lnSpc>
                  <a:spcPts val="1889"/>
                </a:lnSpc>
              </a:pPr>
              <a:r>
                <a:rPr lang="en-US" sz="1575" b="true">
                  <a:solidFill>
                    <a:srgbClr val="000000"/>
                  </a:solidFill>
                  <a:latin typeface="Inter Bold"/>
                  <a:ea typeface="Inter Bold"/>
                  <a:cs typeface="Inter Bold"/>
                  <a:sym typeface="Inter Bold"/>
                </a:rPr>
                <a:t>Estructura recomendada · Horizonte de paciencia</a:t>
              </a:r>
            </a:p>
          </p:txBody>
        </p:sp>
      </p:grpSp>
      <p:grpSp>
        <p:nvGrpSpPr>
          <p:cNvPr name="Group 29" id="29"/>
          <p:cNvGrpSpPr/>
          <p:nvPr/>
        </p:nvGrpSpPr>
        <p:grpSpPr>
          <a:xfrm rot="0">
            <a:off x="5787390" y="7034574"/>
            <a:ext cx="11361420" cy="2494236"/>
            <a:chOff x="0" y="0"/>
            <a:chExt cx="15148560" cy="3325647"/>
          </a:xfrm>
        </p:grpSpPr>
        <p:sp>
          <p:nvSpPr>
            <p:cNvPr name="Freeform 30" id="30"/>
            <p:cNvSpPr/>
            <p:nvPr/>
          </p:nvSpPr>
          <p:spPr>
            <a:xfrm flipH="false" flipV="false" rot="0">
              <a:off x="0" y="0"/>
              <a:ext cx="15148561" cy="3325622"/>
            </a:xfrm>
            <a:custGeom>
              <a:avLst/>
              <a:gdLst/>
              <a:ahLst/>
              <a:cxnLst/>
              <a:rect r="r" b="b" t="t" l="l"/>
              <a:pathLst>
                <a:path h="3325622" w="15148561">
                  <a:moveTo>
                    <a:pt x="0" y="101854"/>
                  </a:moveTo>
                  <a:cubicBezTo>
                    <a:pt x="0" y="45593"/>
                    <a:pt x="45593" y="0"/>
                    <a:pt x="101854" y="0"/>
                  </a:cubicBezTo>
                  <a:lnTo>
                    <a:pt x="15046706" y="0"/>
                  </a:lnTo>
                  <a:cubicBezTo>
                    <a:pt x="15102968" y="0"/>
                    <a:pt x="15148561" y="45593"/>
                    <a:pt x="15148561" y="101854"/>
                  </a:cubicBezTo>
                  <a:lnTo>
                    <a:pt x="15148561" y="3223768"/>
                  </a:lnTo>
                  <a:cubicBezTo>
                    <a:pt x="15148561" y="3280029"/>
                    <a:pt x="15102968" y="3325622"/>
                    <a:pt x="15046706" y="3325622"/>
                  </a:cubicBezTo>
                  <a:lnTo>
                    <a:pt x="101854" y="3325622"/>
                  </a:lnTo>
                  <a:cubicBezTo>
                    <a:pt x="45593" y="3325622"/>
                    <a:pt x="0" y="3280029"/>
                    <a:pt x="0" y="3223768"/>
                  </a:cubicBezTo>
                  <a:close/>
                </a:path>
              </a:pathLst>
            </a:custGeom>
            <a:solidFill>
              <a:srgbClr val="EFF1F2"/>
            </a:solidFill>
            <a:ln w="7620" cap="sq">
              <a:solidFill>
                <a:srgbClr val="D8D9DB"/>
              </a:solidFill>
              <a:prstDash val="dash"/>
              <a:miter/>
            </a:ln>
          </p:spPr>
        </p:sp>
      </p:grpSp>
      <p:grpSp>
        <p:nvGrpSpPr>
          <p:cNvPr name="Group 31" id="31"/>
          <p:cNvGrpSpPr/>
          <p:nvPr/>
        </p:nvGrpSpPr>
        <p:grpSpPr>
          <a:xfrm rot="0">
            <a:off x="6027420" y="7217454"/>
            <a:ext cx="11221974" cy="2166576"/>
            <a:chOff x="0" y="0"/>
            <a:chExt cx="14962632" cy="2888767"/>
          </a:xfrm>
        </p:grpSpPr>
        <p:sp>
          <p:nvSpPr>
            <p:cNvPr name="Freeform 32" id="32"/>
            <p:cNvSpPr/>
            <p:nvPr/>
          </p:nvSpPr>
          <p:spPr>
            <a:xfrm flipH="false" flipV="false" rot="0">
              <a:off x="0" y="0"/>
              <a:ext cx="14962632" cy="2888773"/>
            </a:xfrm>
            <a:custGeom>
              <a:avLst/>
              <a:gdLst/>
              <a:ahLst/>
              <a:cxnLst/>
              <a:rect r="r" b="b" t="t" l="l"/>
              <a:pathLst>
                <a:path h="2888773" w="14962632">
                  <a:moveTo>
                    <a:pt x="0" y="0"/>
                  </a:moveTo>
                  <a:lnTo>
                    <a:pt x="14962632" y="0"/>
                  </a:lnTo>
                  <a:lnTo>
                    <a:pt x="14962632" y="2888773"/>
                  </a:lnTo>
                  <a:lnTo>
                    <a:pt x="0" y="2888773"/>
                  </a:lnTo>
                  <a:close/>
                </a:path>
              </a:pathLst>
            </a:custGeom>
            <a:blipFill>
              <a:blip r:embed="rId3">
                <a:alphaModFix amt="0"/>
              </a:blip>
              <a:stretch>
                <a:fillRect l="0" t="-50924" r="0" b="-50924"/>
              </a:stretch>
            </a:blipFill>
          </p:spPr>
        </p:sp>
        <p:sp>
          <p:nvSpPr>
            <p:cNvPr name="TextBox 33" id="33"/>
            <p:cNvSpPr txBox="true"/>
            <p:nvPr/>
          </p:nvSpPr>
          <p:spPr>
            <a:xfrm>
              <a:off x="0" y="0"/>
              <a:ext cx="14962632" cy="2888767"/>
            </a:xfrm>
            <a:prstGeom prst="rect">
              <a:avLst/>
            </a:prstGeom>
          </p:spPr>
          <p:txBody>
            <a:bodyPr anchor="ctr" rtlCol="false" tIns="0" lIns="0" bIns="0" rIns="0"/>
            <a:lstStyle/>
            <a:p>
              <a:pPr algn="l">
                <a:lnSpc>
                  <a:spcPts val="1889"/>
                </a:lnSpc>
              </a:pPr>
              <a:r>
                <a:rPr lang="en-US" sz="1575">
                  <a:solidFill>
                    <a:srgbClr val="8D8E8F"/>
                  </a:solidFill>
                  <a:latin typeface="Inter"/>
                  <a:ea typeface="Inter"/>
                  <a:cs typeface="Inter"/>
                  <a:sym typeface="Inter"/>
                </a:rPr>
                <a:t>Escribe aquí…</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168403" y="68262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4 · HERRAMIENTA</a:t>
            </a:r>
          </a:p>
        </p:txBody>
      </p:sp>
      <p:sp>
        <p:nvSpPr>
          <p:cNvPr name="TextBox 3" id="3"/>
          <p:cNvSpPr txBox="true"/>
          <p:nvPr/>
        </p:nvSpPr>
        <p:spPr>
          <a:xfrm rot="0">
            <a:off x="1168403" y="1027433"/>
            <a:ext cx="17551403" cy="406403"/>
          </a:xfrm>
          <a:prstGeom prst="rect">
            <a:avLst/>
          </a:prstGeom>
        </p:spPr>
        <p:txBody>
          <a:bodyPr anchor="t" rtlCol="false" tIns="0" lIns="0" bIns="0" rIns="0">
            <a:spAutoFit/>
          </a:bodyPr>
          <a:lstStyle/>
          <a:p>
            <a:pPr algn="l">
              <a:lnSpc>
                <a:spcPts val="3240"/>
              </a:lnSpc>
            </a:pPr>
            <a:r>
              <a:rPr lang="en-US" b="true" sz="2700" spc="-27">
                <a:solidFill>
                  <a:srgbClr val="000000"/>
                </a:solidFill>
                <a:latin typeface="Inter Bold"/>
                <a:ea typeface="Inter Bold"/>
                <a:cs typeface="Inter Bold"/>
                <a:sym typeface="Inter Bold"/>
              </a:rPr>
              <a:t>Tu Mapa de Diez Casillas</a:t>
            </a:r>
          </a:p>
        </p:txBody>
      </p:sp>
      <p:sp>
        <p:nvSpPr>
          <p:cNvPr name="TextBox 4" id="4"/>
          <p:cNvSpPr txBox="true"/>
          <p:nvPr/>
        </p:nvSpPr>
        <p:spPr>
          <a:xfrm rot="0">
            <a:off x="1168403" y="1513208"/>
            <a:ext cx="17551403" cy="225428"/>
          </a:xfrm>
          <a:prstGeom prst="rect">
            <a:avLst/>
          </a:prstGeom>
        </p:spPr>
        <p:txBody>
          <a:bodyPr anchor="t" rtlCol="false" tIns="0" lIns="0" bIns="0" rIns="0">
            <a:spAutoFit/>
          </a:bodyPr>
          <a:lstStyle/>
          <a:p>
            <a:pPr algn="l">
              <a:lnSpc>
                <a:spcPts val="1800"/>
              </a:lnSpc>
            </a:pPr>
            <a:r>
              <a:rPr lang="en-US" sz="1500">
                <a:solidFill>
                  <a:srgbClr val="8D8E8F"/>
                </a:solidFill>
                <a:latin typeface="Inter"/>
                <a:ea typeface="Inter"/>
                <a:cs typeface="Inter"/>
                <a:sym typeface="Inter"/>
              </a:rPr>
              <a:t>Marca 4–6, al menos uno de cada terreno, y anota la táctica específica.</a:t>
            </a:r>
          </a:p>
        </p:txBody>
      </p:sp>
      <p:grpSp>
        <p:nvGrpSpPr>
          <p:cNvPr name="Group 5" id="5"/>
          <p:cNvGrpSpPr/>
          <p:nvPr/>
        </p:nvGrpSpPr>
        <p:grpSpPr>
          <a:xfrm rot="0">
            <a:off x="1143000" y="5147310"/>
            <a:ext cx="7810500" cy="9525"/>
            <a:chOff x="0" y="0"/>
            <a:chExt cx="10414000" cy="12700"/>
          </a:xfrm>
        </p:grpSpPr>
        <p:sp>
          <p:nvSpPr>
            <p:cNvPr name="Freeform 6" id="6"/>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7" id="7"/>
          <p:cNvGrpSpPr/>
          <p:nvPr/>
        </p:nvGrpSpPr>
        <p:grpSpPr>
          <a:xfrm rot="0">
            <a:off x="1135380" y="4722495"/>
            <a:ext cx="255270" cy="255270"/>
            <a:chOff x="0" y="0"/>
            <a:chExt cx="340360" cy="340360"/>
          </a:xfrm>
        </p:grpSpPr>
        <p:sp>
          <p:nvSpPr>
            <p:cNvPr name="Freeform 8" id="8"/>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FF4500"/>
              </a:solidFill>
              <a:prstDash val="solid"/>
              <a:miter/>
            </a:ln>
          </p:spPr>
        </p:sp>
      </p:grpSp>
      <p:sp>
        <p:nvSpPr>
          <p:cNvPr name="TextBox 9" id="9"/>
          <p:cNvSpPr txBox="true"/>
          <p:nvPr/>
        </p:nvSpPr>
        <p:spPr>
          <a:xfrm rot="0">
            <a:off x="1560833" y="4645028"/>
            <a:ext cx="1835153" cy="438788"/>
          </a:xfrm>
          <a:prstGeom prst="rect">
            <a:avLst/>
          </a:prstGeom>
        </p:spPr>
        <p:txBody>
          <a:bodyPr anchor="t" rtlCol="false" tIns="0" lIns="0" bIns="0" rIns="0">
            <a:spAutoFit/>
          </a:bodyPr>
          <a:lstStyle/>
          <a:p>
            <a:pPr algn="l">
              <a:lnSpc>
                <a:spcPts val="1709"/>
              </a:lnSpc>
            </a:pPr>
            <a:r>
              <a:rPr lang="en-US" sz="1425" b="true">
                <a:solidFill>
                  <a:srgbClr val="FF4500"/>
                </a:solidFill>
                <a:latin typeface="Inter Bold"/>
                <a:ea typeface="Inter Bold"/>
                <a:cs typeface="Inter Bold"/>
                <a:sym typeface="Inter Bold"/>
              </a:rPr>
              <a:t>Modelo de Ganancias</a:t>
            </a:r>
          </a:p>
        </p:txBody>
      </p:sp>
      <p:sp>
        <p:nvSpPr>
          <p:cNvPr name="TextBox 10" id="10"/>
          <p:cNvSpPr txBox="true"/>
          <p:nvPr/>
        </p:nvSpPr>
        <p:spPr>
          <a:xfrm rot="0">
            <a:off x="3522983" y="4772663"/>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11" id="11"/>
          <p:cNvGrpSpPr/>
          <p:nvPr/>
        </p:nvGrpSpPr>
        <p:grpSpPr>
          <a:xfrm rot="0">
            <a:off x="9334500" y="5147310"/>
            <a:ext cx="7810500" cy="9525"/>
            <a:chOff x="0" y="0"/>
            <a:chExt cx="10414000" cy="12700"/>
          </a:xfrm>
        </p:grpSpPr>
        <p:sp>
          <p:nvSpPr>
            <p:cNvPr name="Freeform 12" id="12"/>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13" id="13"/>
          <p:cNvGrpSpPr/>
          <p:nvPr/>
        </p:nvGrpSpPr>
        <p:grpSpPr>
          <a:xfrm rot="0">
            <a:off x="9326880" y="4722495"/>
            <a:ext cx="255270" cy="255270"/>
            <a:chOff x="0" y="0"/>
            <a:chExt cx="340360" cy="340360"/>
          </a:xfrm>
        </p:grpSpPr>
        <p:sp>
          <p:nvSpPr>
            <p:cNvPr name="Freeform 14" id="14"/>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FF4500"/>
              </a:solidFill>
              <a:prstDash val="solid"/>
              <a:miter/>
            </a:ln>
          </p:spPr>
        </p:sp>
      </p:grpSp>
      <p:sp>
        <p:nvSpPr>
          <p:cNvPr name="TextBox 15" id="15"/>
          <p:cNvSpPr txBox="true"/>
          <p:nvPr/>
        </p:nvSpPr>
        <p:spPr>
          <a:xfrm rot="0">
            <a:off x="9752333" y="4755518"/>
            <a:ext cx="1939928" cy="217808"/>
          </a:xfrm>
          <a:prstGeom prst="rect">
            <a:avLst/>
          </a:prstGeom>
        </p:spPr>
        <p:txBody>
          <a:bodyPr anchor="t" rtlCol="false" tIns="0" lIns="0" bIns="0" rIns="0">
            <a:spAutoFit/>
          </a:bodyPr>
          <a:lstStyle/>
          <a:p>
            <a:pPr algn="l">
              <a:lnSpc>
                <a:spcPts val="1709"/>
              </a:lnSpc>
            </a:pPr>
            <a:r>
              <a:rPr lang="en-US" sz="1425" b="true">
                <a:solidFill>
                  <a:srgbClr val="FF4500"/>
                </a:solidFill>
                <a:latin typeface="Inter Bold"/>
                <a:ea typeface="Inter Bold"/>
                <a:cs typeface="Inter Bold"/>
                <a:sym typeface="Inter Bold"/>
              </a:rPr>
              <a:t>Red</a:t>
            </a:r>
          </a:p>
        </p:txBody>
      </p:sp>
      <p:sp>
        <p:nvSpPr>
          <p:cNvPr name="TextBox 16" id="16"/>
          <p:cNvSpPr txBox="true"/>
          <p:nvPr/>
        </p:nvSpPr>
        <p:spPr>
          <a:xfrm rot="0">
            <a:off x="11714483" y="4772663"/>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17" id="17"/>
          <p:cNvGrpSpPr/>
          <p:nvPr/>
        </p:nvGrpSpPr>
        <p:grpSpPr>
          <a:xfrm rot="0">
            <a:off x="1143000" y="5585460"/>
            <a:ext cx="7810500" cy="9525"/>
            <a:chOff x="0" y="0"/>
            <a:chExt cx="10414000" cy="12700"/>
          </a:xfrm>
        </p:grpSpPr>
        <p:sp>
          <p:nvSpPr>
            <p:cNvPr name="Freeform 18" id="18"/>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19" id="19"/>
          <p:cNvGrpSpPr/>
          <p:nvPr/>
        </p:nvGrpSpPr>
        <p:grpSpPr>
          <a:xfrm rot="0">
            <a:off x="1135380" y="5261610"/>
            <a:ext cx="255270" cy="255270"/>
            <a:chOff x="0" y="0"/>
            <a:chExt cx="340360" cy="340360"/>
          </a:xfrm>
        </p:grpSpPr>
        <p:sp>
          <p:nvSpPr>
            <p:cNvPr name="Freeform 20" id="20"/>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FF4500"/>
              </a:solidFill>
              <a:prstDash val="solid"/>
              <a:miter/>
            </a:ln>
          </p:spPr>
        </p:sp>
      </p:grpSp>
      <p:sp>
        <p:nvSpPr>
          <p:cNvPr name="TextBox 21" id="21"/>
          <p:cNvSpPr txBox="true"/>
          <p:nvPr/>
        </p:nvSpPr>
        <p:spPr>
          <a:xfrm rot="0">
            <a:off x="1560833" y="5294633"/>
            <a:ext cx="1939928" cy="217808"/>
          </a:xfrm>
          <a:prstGeom prst="rect">
            <a:avLst/>
          </a:prstGeom>
        </p:spPr>
        <p:txBody>
          <a:bodyPr anchor="t" rtlCol="false" tIns="0" lIns="0" bIns="0" rIns="0">
            <a:spAutoFit/>
          </a:bodyPr>
          <a:lstStyle/>
          <a:p>
            <a:pPr algn="l">
              <a:lnSpc>
                <a:spcPts val="1709"/>
              </a:lnSpc>
            </a:pPr>
            <a:r>
              <a:rPr lang="en-US" sz="1425" b="true">
                <a:solidFill>
                  <a:srgbClr val="FF4500"/>
                </a:solidFill>
                <a:latin typeface="Inter Bold"/>
                <a:ea typeface="Inter Bold"/>
                <a:cs typeface="Inter Bold"/>
                <a:sym typeface="Inter Bold"/>
              </a:rPr>
              <a:t>Estructura</a:t>
            </a:r>
          </a:p>
        </p:txBody>
      </p:sp>
      <p:sp>
        <p:nvSpPr>
          <p:cNvPr name="TextBox 22" id="22"/>
          <p:cNvSpPr txBox="true"/>
          <p:nvPr/>
        </p:nvSpPr>
        <p:spPr>
          <a:xfrm rot="0">
            <a:off x="3522983" y="531177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23" id="23"/>
          <p:cNvGrpSpPr/>
          <p:nvPr/>
        </p:nvGrpSpPr>
        <p:grpSpPr>
          <a:xfrm rot="0">
            <a:off x="9334500" y="5585460"/>
            <a:ext cx="7810500" cy="9525"/>
            <a:chOff x="0" y="0"/>
            <a:chExt cx="10414000" cy="12700"/>
          </a:xfrm>
        </p:grpSpPr>
        <p:sp>
          <p:nvSpPr>
            <p:cNvPr name="Freeform 24" id="24"/>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25" id="25"/>
          <p:cNvGrpSpPr/>
          <p:nvPr/>
        </p:nvGrpSpPr>
        <p:grpSpPr>
          <a:xfrm rot="0">
            <a:off x="9326880" y="5261610"/>
            <a:ext cx="255270" cy="255270"/>
            <a:chOff x="0" y="0"/>
            <a:chExt cx="340360" cy="340360"/>
          </a:xfrm>
        </p:grpSpPr>
        <p:sp>
          <p:nvSpPr>
            <p:cNvPr name="Freeform 26" id="26"/>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FF4500"/>
              </a:solidFill>
              <a:prstDash val="solid"/>
              <a:miter/>
            </a:ln>
          </p:spPr>
        </p:sp>
      </p:grpSp>
      <p:sp>
        <p:nvSpPr>
          <p:cNvPr name="TextBox 27" id="27"/>
          <p:cNvSpPr txBox="true"/>
          <p:nvPr/>
        </p:nvSpPr>
        <p:spPr>
          <a:xfrm rot="0">
            <a:off x="9752333" y="5294633"/>
            <a:ext cx="1939928" cy="217808"/>
          </a:xfrm>
          <a:prstGeom prst="rect">
            <a:avLst/>
          </a:prstGeom>
        </p:spPr>
        <p:txBody>
          <a:bodyPr anchor="t" rtlCol="false" tIns="0" lIns="0" bIns="0" rIns="0">
            <a:spAutoFit/>
          </a:bodyPr>
          <a:lstStyle/>
          <a:p>
            <a:pPr algn="l">
              <a:lnSpc>
                <a:spcPts val="1709"/>
              </a:lnSpc>
            </a:pPr>
            <a:r>
              <a:rPr lang="en-US" sz="1425" b="true">
                <a:solidFill>
                  <a:srgbClr val="FF4500"/>
                </a:solidFill>
                <a:latin typeface="Inter Bold"/>
                <a:ea typeface="Inter Bold"/>
                <a:cs typeface="Inter Bold"/>
                <a:sym typeface="Inter Bold"/>
              </a:rPr>
              <a:t>Proceso</a:t>
            </a:r>
          </a:p>
        </p:txBody>
      </p:sp>
      <p:sp>
        <p:nvSpPr>
          <p:cNvPr name="TextBox 28" id="28"/>
          <p:cNvSpPr txBox="true"/>
          <p:nvPr/>
        </p:nvSpPr>
        <p:spPr>
          <a:xfrm rot="0">
            <a:off x="11714483" y="531177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29" id="29"/>
          <p:cNvGrpSpPr/>
          <p:nvPr/>
        </p:nvGrpSpPr>
        <p:grpSpPr>
          <a:xfrm rot="0">
            <a:off x="1143000" y="6023610"/>
            <a:ext cx="7810500" cy="9525"/>
            <a:chOff x="0" y="0"/>
            <a:chExt cx="10414000" cy="12700"/>
          </a:xfrm>
        </p:grpSpPr>
        <p:sp>
          <p:nvSpPr>
            <p:cNvPr name="Freeform 30" id="30"/>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31" id="31"/>
          <p:cNvGrpSpPr/>
          <p:nvPr/>
        </p:nvGrpSpPr>
        <p:grpSpPr>
          <a:xfrm rot="0">
            <a:off x="1135380" y="5699760"/>
            <a:ext cx="255270" cy="255270"/>
            <a:chOff x="0" y="0"/>
            <a:chExt cx="340360" cy="340360"/>
          </a:xfrm>
        </p:grpSpPr>
        <p:sp>
          <p:nvSpPr>
            <p:cNvPr name="Freeform 32" id="32"/>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0051FF"/>
              </a:solidFill>
              <a:prstDash val="solid"/>
              <a:miter/>
            </a:ln>
          </p:spPr>
        </p:sp>
      </p:grpSp>
      <p:sp>
        <p:nvSpPr>
          <p:cNvPr name="TextBox 33" id="33"/>
          <p:cNvSpPr txBox="true"/>
          <p:nvPr/>
        </p:nvSpPr>
        <p:spPr>
          <a:xfrm rot="0">
            <a:off x="1560833" y="5732783"/>
            <a:ext cx="1939928" cy="217808"/>
          </a:xfrm>
          <a:prstGeom prst="rect">
            <a:avLst/>
          </a:prstGeom>
        </p:spPr>
        <p:txBody>
          <a:bodyPr anchor="t" rtlCol="false" tIns="0" lIns="0" bIns="0" rIns="0">
            <a:spAutoFit/>
          </a:bodyPr>
          <a:lstStyle/>
          <a:p>
            <a:pPr algn="l">
              <a:lnSpc>
                <a:spcPts val="1709"/>
              </a:lnSpc>
            </a:pPr>
            <a:r>
              <a:rPr lang="en-US" sz="1425" b="true">
                <a:solidFill>
                  <a:srgbClr val="0051FF"/>
                </a:solidFill>
                <a:latin typeface="Inter Bold"/>
                <a:ea typeface="Inter Bold"/>
                <a:cs typeface="Inter Bold"/>
                <a:sym typeface="Inter Bold"/>
              </a:rPr>
              <a:t>Rendimiento Prod.</a:t>
            </a:r>
          </a:p>
        </p:txBody>
      </p:sp>
      <p:sp>
        <p:nvSpPr>
          <p:cNvPr name="TextBox 34" id="34"/>
          <p:cNvSpPr txBox="true"/>
          <p:nvPr/>
        </p:nvSpPr>
        <p:spPr>
          <a:xfrm rot="0">
            <a:off x="3522983" y="574992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35" id="35"/>
          <p:cNvGrpSpPr/>
          <p:nvPr/>
        </p:nvGrpSpPr>
        <p:grpSpPr>
          <a:xfrm rot="0">
            <a:off x="9334500" y="6023610"/>
            <a:ext cx="7810500" cy="9525"/>
            <a:chOff x="0" y="0"/>
            <a:chExt cx="10414000" cy="12700"/>
          </a:xfrm>
        </p:grpSpPr>
        <p:sp>
          <p:nvSpPr>
            <p:cNvPr name="Freeform 36" id="36"/>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37" id="37"/>
          <p:cNvGrpSpPr/>
          <p:nvPr/>
        </p:nvGrpSpPr>
        <p:grpSpPr>
          <a:xfrm rot="0">
            <a:off x="9326880" y="5699760"/>
            <a:ext cx="255270" cy="255270"/>
            <a:chOff x="0" y="0"/>
            <a:chExt cx="340360" cy="340360"/>
          </a:xfrm>
        </p:grpSpPr>
        <p:sp>
          <p:nvSpPr>
            <p:cNvPr name="Freeform 38" id="38"/>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0051FF"/>
              </a:solidFill>
              <a:prstDash val="solid"/>
              <a:miter/>
            </a:ln>
          </p:spPr>
        </p:sp>
      </p:grpSp>
      <p:sp>
        <p:nvSpPr>
          <p:cNvPr name="TextBox 39" id="39"/>
          <p:cNvSpPr txBox="true"/>
          <p:nvPr/>
        </p:nvSpPr>
        <p:spPr>
          <a:xfrm rot="0">
            <a:off x="9752333" y="5732783"/>
            <a:ext cx="1939928" cy="217808"/>
          </a:xfrm>
          <a:prstGeom prst="rect">
            <a:avLst/>
          </a:prstGeom>
        </p:spPr>
        <p:txBody>
          <a:bodyPr anchor="t" rtlCol="false" tIns="0" lIns="0" bIns="0" rIns="0">
            <a:spAutoFit/>
          </a:bodyPr>
          <a:lstStyle/>
          <a:p>
            <a:pPr algn="l">
              <a:lnSpc>
                <a:spcPts val="1709"/>
              </a:lnSpc>
            </a:pPr>
            <a:r>
              <a:rPr lang="en-US" sz="1425" b="true">
                <a:solidFill>
                  <a:srgbClr val="0051FF"/>
                </a:solidFill>
                <a:latin typeface="Inter Bold"/>
                <a:ea typeface="Inter Bold"/>
                <a:cs typeface="Inter Bold"/>
                <a:sym typeface="Inter Bold"/>
              </a:rPr>
              <a:t>Sistema de Producto</a:t>
            </a:r>
          </a:p>
        </p:txBody>
      </p:sp>
      <p:sp>
        <p:nvSpPr>
          <p:cNvPr name="TextBox 40" id="40"/>
          <p:cNvSpPr txBox="true"/>
          <p:nvPr/>
        </p:nvSpPr>
        <p:spPr>
          <a:xfrm rot="0">
            <a:off x="11714483" y="574992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41" id="41"/>
          <p:cNvGrpSpPr/>
          <p:nvPr/>
        </p:nvGrpSpPr>
        <p:grpSpPr>
          <a:xfrm rot="0">
            <a:off x="1143000" y="6461760"/>
            <a:ext cx="7810500" cy="9525"/>
            <a:chOff x="0" y="0"/>
            <a:chExt cx="10414000" cy="12700"/>
          </a:xfrm>
        </p:grpSpPr>
        <p:sp>
          <p:nvSpPr>
            <p:cNvPr name="Freeform 42" id="42"/>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43" id="43"/>
          <p:cNvGrpSpPr/>
          <p:nvPr/>
        </p:nvGrpSpPr>
        <p:grpSpPr>
          <a:xfrm rot="0">
            <a:off x="1135380" y="6137910"/>
            <a:ext cx="255270" cy="255270"/>
            <a:chOff x="0" y="0"/>
            <a:chExt cx="340360" cy="340360"/>
          </a:xfrm>
        </p:grpSpPr>
        <p:sp>
          <p:nvSpPr>
            <p:cNvPr name="Freeform 44" id="44"/>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000000"/>
              </a:solidFill>
              <a:prstDash val="solid"/>
              <a:miter/>
            </a:ln>
          </p:spPr>
        </p:sp>
      </p:grpSp>
      <p:sp>
        <p:nvSpPr>
          <p:cNvPr name="TextBox 45" id="45"/>
          <p:cNvSpPr txBox="true"/>
          <p:nvPr/>
        </p:nvSpPr>
        <p:spPr>
          <a:xfrm rot="0">
            <a:off x="1560833" y="6170933"/>
            <a:ext cx="1939928"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Servicio</a:t>
            </a:r>
          </a:p>
        </p:txBody>
      </p:sp>
      <p:sp>
        <p:nvSpPr>
          <p:cNvPr name="TextBox 46" id="46"/>
          <p:cNvSpPr txBox="true"/>
          <p:nvPr/>
        </p:nvSpPr>
        <p:spPr>
          <a:xfrm rot="0">
            <a:off x="3522983" y="618807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47" id="47"/>
          <p:cNvGrpSpPr/>
          <p:nvPr/>
        </p:nvGrpSpPr>
        <p:grpSpPr>
          <a:xfrm rot="0">
            <a:off x="9334500" y="6461760"/>
            <a:ext cx="7810500" cy="9525"/>
            <a:chOff x="0" y="0"/>
            <a:chExt cx="10414000" cy="12700"/>
          </a:xfrm>
        </p:grpSpPr>
        <p:sp>
          <p:nvSpPr>
            <p:cNvPr name="Freeform 48" id="48"/>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49" id="49"/>
          <p:cNvGrpSpPr/>
          <p:nvPr/>
        </p:nvGrpSpPr>
        <p:grpSpPr>
          <a:xfrm rot="0">
            <a:off x="9326880" y="6137910"/>
            <a:ext cx="255270" cy="255270"/>
            <a:chOff x="0" y="0"/>
            <a:chExt cx="340360" cy="340360"/>
          </a:xfrm>
        </p:grpSpPr>
        <p:sp>
          <p:nvSpPr>
            <p:cNvPr name="Freeform 50" id="50"/>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000000"/>
              </a:solidFill>
              <a:prstDash val="solid"/>
              <a:miter/>
            </a:ln>
          </p:spPr>
        </p:sp>
      </p:grpSp>
      <p:sp>
        <p:nvSpPr>
          <p:cNvPr name="TextBox 51" id="51"/>
          <p:cNvSpPr txBox="true"/>
          <p:nvPr/>
        </p:nvSpPr>
        <p:spPr>
          <a:xfrm rot="0">
            <a:off x="9752333" y="6170933"/>
            <a:ext cx="1939928"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Canal</a:t>
            </a:r>
          </a:p>
        </p:txBody>
      </p:sp>
      <p:sp>
        <p:nvSpPr>
          <p:cNvPr name="TextBox 52" id="52"/>
          <p:cNvSpPr txBox="true"/>
          <p:nvPr/>
        </p:nvSpPr>
        <p:spPr>
          <a:xfrm rot="0">
            <a:off x="11714483" y="618807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53" id="53"/>
          <p:cNvGrpSpPr/>
          <p:nvPr/>
        </p:nvGrpSpPr>
        <p:grpSpPr>
          <a:xfrm rot="0">
            <a:off x="1143000" y="6899910"/>
            <a:ext cx="7810500" cy="9525"/>
            <a:chOff x="0" y="0"/>
            <a:chExt cx="10414000" cy="12700"/>
          </a:xfrm>
        </p:grpSpPr>
        <p:sp>
          <p:nvSpPr>
            <p:cNvPr name="Freeform 54" id="54"/>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55" id="55"/>
          <p:cNvGrpSpPr/>
          <p:nvPr/>
        </p:nvGrpSpPr>
        <p:grpSpPr>
          <a:xfrm rot="0">
            <a:off x="1135380" y="6576060"/>
            <a:ext cx="255270" cy="255270"/>
            <a:chOff x="0" y="0"/>
            <a:chExt cx="340360" cy="340360"/>
          </a:xfrm>
        </p:grpSpPr>
        <p:sp>
          <p:nvSpPr>
            <p:cNvPr name="Freeform 56" id="56"/>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000000"/>
              </a:solidFill>
              <a:prstDash val="solid"/>
              <a:miter/>
            </a:ln>
          </p:spPr>
        </p:sp>
      </p:grpSp>
      <p:sp>
        <p:nvSpPr>
          <p:cNvPr name="TextBox 57" id="57"/>
          <p:cNvSpPr txBox="true"/>
          <p:nvPr/>
        </p:nvSpPr>
        <p:spPr>
          <a:xfrm rot="0">
            <a:off x="1560833" y="6609083"/>
            <a:ext cx="1939928"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Marca</a:t>
            </a:r>
          </a:p>
        </p:txBody>
      </p:sp>
      <p:sp>
        <p:nvSpPr>
          <p:cNvPr name="TextBox 58" id="58"/>
          <p:cNvSpPr txBox="true"/>
          <p:nvPr/>
        </p:nvSpPr>
        <p:spPr>
          <a:xfrm rot="0">
            <a:off x="3522983" y="662622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grpSp>
        <p:nvGrpSpPr>
          <p:cNvPr name="Group 59" id="59"/>
          <p:cNvGrpSpPr/>
          <p:nvPr/>
        </p:nvGrpSpPr>
        <p:grpSpPr>
          <a:xfrm rot="0">
            <a:off x="9334500" y="6899910"/>
            <a:ext cx="7810500" cy="9525"/>
            <a:chOff x="0" y="0"/>
            <a:chExt cx="10414000" cy="12700"/>
          </a:xfrm>
        </p:grpSpPr>
        <p:sp>
          <p:nvSpPr>
            <p:cNvPr name="Freeform 60" id="60"/>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D8D9DB"/>
            </a:solidFill>
          </p:spPr>
        </p:sp>
      </p:grpSp>
      <p:grpSp>
        <p:nvGrpSpPr>
          <p:cNvPr name="Group 61" id="61"/>
          <p:cNvGrpSpPr/>
          <p:nvPr/>
        </p:nvGrpSpPr>
        <p:grpSpPr>
          <a:xfrm rot="0">
            <a:off x="9326880" y="6576060"/>
            <a:ext cx="255270" cy="255270"/>
            <a:chOff x="0" y="0"/>
            <a:chExt cx="340360" cy="340360"/>
          </a:xfrm>
        </p:grpSpPr>
        <p:sp>
          <p:nvSpPr>
            <p:cNvPr name="Freeform 62" id="62"/>
            <p:cNvSpPr/>
            <p:nvPr/>
          </p:nvSpPr>
          <p:spPr>
            <a:xfrm flipH="false" flipV="false" rot="0">
              <a:off x="0" y="0"/>
              <a:ext cx="340360" cy="340360"/>
            </a:xfrm>
            <a:custGeom>
              <a:avLst/>
              <a:gdLst/>
              <a:ahLst/>
              <a:cxnLst/>
              <a:rect r="r" b="b" t="t" l="l"/>
              <a:pathLst>
                <a:path h="340360" w="340360">
                  <a:moveTo>
                    <a:pt x="0" y="67564"/>
                  </a:moveTo>
                  <a:cubicBezTo>
                    <a:pt x="0" y="30226"/>
                    <a:pt x="30226" y="0"/>
                    <a:pt x="67564" y="0"/>
                  </a:cubicBezTo>
                  <a:lnTo>
                    <a:pt x="272796" y="0"/>
                  </a:lnTo>
                  <a:cubicBezTo>
                    <a:pt x="310134" y="0"/>
                    <a:pt x="340360" y="30226"/>
                    <a:pt x="340360" y="67564"/>
                  </a:cubicBezTo>
                  <a:lnTo>
                    <a:pt x="340360" y="272796"/>
                  </a:lnTo>
                  <a:cubicBezTo>
                    <a:pt x="340360" y="310134"/>
                    <a:pt x="310134" y="340360"/>
                    <a:pt x="272796" y="340360"/>
                  </a:cubicBezTo>
                  <a:lnTo>
                    <a:pt x="67564" y="340360"/>
                  </a:lnTo>
                  <a:cubicBezTo>
                    <a:pt x="30226" y="340360"/>
                    <a:pt x="0" y="310134"/>
                    <a:pt x="0" y="272796"/>
                  </a:cubicBezTo>
                  <a:close/>
                </a:path>
              </a:pathLst>
            </a:custGeom>
            <a:blipFill>
              <a:blip r:embed="rId3">
                <a:alphaModFix amt="0"/>
              </a:blip>
              <a:stretch>
                <a:fillRect l="-78303" t="0" r="-78303" b="0"/>
              </a:stretch>
            </a:blipFill>
            <a:ln w="15240" cap="sq">
              <a:solidFill>
                <a:srgbClr val="000000"/>
              </a:solidFill>
              <a:prstDash val="solid"/>
              <a:miter/>
            </a:ln>
          </p:spPr>
        </p:sp>
      </p:grpSp>
      <p:sp>
        <p:nvSpPr>
          <p:cNvPr name="TextBox 63" id="63"/>
          <p:cNvSpPr txBox="true"/>
          <p:nvPr/>
        </p:nvSpPr>
        <p:spPr>
          <a:xfrm rot="0">
            <a:off x="9752333" y="6609083"/>
            <a:ext cx="1939928"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Compromiso Cliente</a:t>
            </a:r>
          </a:p>
        </p:txBody>
      </p:sp>
      <p:sp>
        <p:nvSpPr>
          <p:cNvPr name="TextBox 64" id="64"/>
          <p:cNvSpPr txBox="true"/>
          <p:nvPr/>
        </p:nvSpPr>
        <p:spPr>
          <a:xfrm rot="0">
            <a:off x="11714483" y="6626228"/>
            <a:ext cx="759419" cy="193043"/>
          </a:xfrm>
          <a:prstGeom prst="rect">
            <a:avLst/>
          </a:prstGeom>
        </p:spPr>
        <p:txBody>
          <a:bodyPr anchor="t" rtlCol="false" tIns="0" lIns="0" bIns="0" rIns="0">
            <a:spAutoFit/>
          </a:bodyPr>
          <a:lstStyle/>
          <a:p>
            <a:pPr algn="l">
              <a:lnSpc>
                <a:spcPts val="1620"/>
              </a:lnSpc>
            </a:pPr>
            <a:r>
              <a:rPr lang="en-US" sz="1350">
                <a:solidFill>
                  <a:srgbClr val="8D8E8F"/>
                </a:solidFill>
                <a:latin typeface="Inter"/>
                <a:ea typeface="Inter"/>
                <a:cs typeface="Inter"/>
                <a:sym typeface="Inter"/>
              </a:rPr>
              <a:t>Táctica…</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68403" y="77787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5 · HERRAMIENTA</a:t>
            </a:r>
          </a:p>
        </p:txBody>
      </p:sp>
      <p:sp>
        <p:nvSpPr>
          <p:cNvPr name="TextBox 3" id="3"/>
          <p:cNvSpPr txBox="true"/>
          <p:nvPr/>
        </p:nvSpPr>
        <p:spPr>
          <a:xfrm rot="0">
            <a:off x="1168403" y="1113158"/>
            <a:ext cx="17551403" cy="431168"/>
          </a:xfrm>
          <a:prstGeom prst="rect">
            <a:avLst/>
          </a:prstGeom>
        </p:spPr>
        <p:txBody>
          <a:bodyPr anchor="t" rtlCol="false" tIns="0" lIns="0" bIns="0" rIns="0">
            <a:spAutoFit/>
          </a:bodyPr>
          <a:lstStyle/>
          <a:p>
            <a:pPr algn="l">
              <a:lnSpc>
                <a:spcPts val="3419"/>
              </a:lnSpc>
            </a:pPr>
            <a:r>
              <a:rPr lang="en-US" b="true" sz="2850" spc="-28">
                <a:solidFill>
                  <a:srgbClr val="000000"/>
                </a:solidFill>
                <a:latin typeface="Inter Bold"/>
                <a:ea typeface="Inter Bold"/>
                <a:cs typeface="Inter Bold"/>
                <a:sym typeface="Inter Bold"/>
              </a:rPr>
              <a:t>Tu Ficha de Solución Externa</a:t>
            </a:r>
          </a:p>
        </p:txBody>
      </p:sp>
      <p:grpSp>
        <p:nvGrpSpPr>
          <p:cNvPr name="Group 4" id="4"/>
          <p:cNvGrpSpPr/>
          <p:nvPr/>
        </p:nvGrpSpPr>
        <p:grpSpPr>
          <a:xfrm rot="0">
            <a:off x="1139190" y="1794510"/>
            <a:ext cx="7922895" cy="3773805"/>
            <a:chOff x="0" y="0"/>
            <a:chExt cx="10563860" cy="5031740"/>
          </a:xfrm>
        </p:grpSpPr>
        <p:sp>
          <p:nvSpPr>
            <p:cNvPr name="Freeform 5" id="5"/>
            <p:cNvSpPr/>
            <p:nvPr/>
          </p:nvSpPr>
          <p:spPr>
            <a:xfrm flipH="false" flipV="false" rot="0">
              <a:off x="0" y="0"/>
              <a:ext cx="10563861" cy="5031740"/>
            </a:xfrm>
            <a:custGeom>
              <a:avLst/>
              <a:gdLst/>
              <a:ahLst/>
              <a:cxnLst/>
              <a:rect r="r" b="b" t="t" l="l"/>
              <a:pathLst>
                <a:path h="5031740" w="10563861">
                  <a:moveTo>
                    <a:pt x="0" y="101854"/>
                  </a:moveTo>
                  <a:cubicBezTo>
                    <a:pt x="0" y="45593"/>
                    <a:pt x="45593" y="0"/>
                    <a:pt x="101854" y="0"/>
                  </a:cubicBezTo>
                  <a:lnTo>
                    <a:pt x="10462006" y="0"/>
                  </a:lnTo>
                  <a:cubicBezTo>
                    <a:pt x="10518267" y="0"/>
                    <a:pt x="10563861" y="45593"/>
                    <a:pt x="10563861" y="101854"/>
                  </a:cubicBezTo>
                  <a:lnTo>
                    <a:pt x="10563861" y="4929886"/>
                  </a:lnTo>
                  <a:cubicBezTo>
                    <a:pt x="10563861" y="4986147"/>
                    <a:pt x="10518267" y="5031740"/>
                    <a:pt x="10462006" y="5031740"/>
                  </a:cubicBezTo>
                  <a:lnTo>
                    <a:pt x="101854" y="5031740"/>
                  </a:lnTo>
                  <a:cubicBezTo>
                    <a:pt x="45593" y="5031740"/>
                    <a:pt x="0" y="4986147"/>
                    <a:pt x="0" y="4929886"/>
                  </a:cubicBezTo>
                  <a:close/>
                </a:path>
              </a:pathLst>
            </a:custGeom>
            <a:solidFill>
              <a:srgbClr val="EFF1F2"/>
            </a:solidFill>
            <a:ln w="7620" cap="sq">
              <a:solidFill>
                <a:srgbClr val="D8D9DB"/>
              </a:solidFill>
              <a:prstDash val="dash"/>
              <a:miter/>
            </a:ln>
          </p:spPr>
        </p:sp>
      </p:grpSp>
      <p:sp>
        <p:nvSpPr>
          <p:cNvPr name="TextBox 6" id="6"/>
          <p:cNvSpPr txBox="true"/>
          <p:nvPr/>
        </p:nvSpPr>
        <p:spPr>
          <a:xfrm rot="0">
            <a:off x="1423673" y="2040893"/>
            <a:ext cx="8094412" cy="223523"/>
          </a:xfrm>
          <a:prstGeom prst="rect">
            <a:avLst/>
          </a:prstGeom>
        </p:spPr>
        <p:txBody>
          <a:bodyPr anchor="t" rtlCol="false" tIns="0" lIns="0" bIns="0" rIns="0">
            <a:spAutoFit/>
          </a:bodyPr>
          <a:lstStyle/>
          <a:p>
            <a:pPr algn="l">
              <a:lnSpc>
                <a:spcPts val="1889"/>
              </a:lnSpc>
            </a:pPr>
            <a:r>
              <a:rPr lang="en-US" sz="1575" b="true">
                <a:solidFill>
                  <a:srgbClr val="000000"/>
                </a:solidFill>
                <a:latin typeface="Inter Bold"/>
                <a:ea typeface="Inter Bold"/>
                <a:cs typeface="Inter Bold"/>
                <a:sym typeface="Inter Bold"/>
              </a:rPr>
              <a:t>Candidata 1</a:t>
            </a:r>
          </a:p>
        </p:txBody>
      </p:sp>
      <p:sp>
        <p:nvSpPr>
          <p:cNvPr name="TextBox 7" id="7"/>
          <p:cNvSpPr txBox="true"/>
          <p:nvPr/>
        </p:nvSpPr>
        <p:spPr>
          <a:xfrm rot="0">
            <a:off x="1423673" y="2324738"/>
            <a:ext cx="8094412" cy="306391"/>
          </a:xfrm>
          <a:prstGeom prst="rect">
            <a:avLst/>
          </a:prstGeom>
        </p:spPr>
        <p:txBody>
          <a:bodyPr anchor="t" rtlCol="false" tIns="0" lIns="0" bIns="0" rIns="0">
            <a:spAutoFit/>
          </a:bodyPr>
          <a:lstStyle/>
          <a:p>
            <a:pPr algn="l">
              <a:lnSpc>
                <a:spcPts val="2100"/>
              </a:lnSpc>
            </a:pPr>
            <a:r>
              <a:rPr lang="en-US" sz="1425">
                <a:solidFill>
                  <a:srgbClr val="8D8E8F"/>
                </a:solidFill>
                <a:latin typeface="Inter"/>
                <a:ea typeface="Inter"/>
                <a:cs typeface="Inter"/>
                <a:sym typeface="Inter"/>
              </a:rPr>
              <a:t>Dónde se usa · Nivel de madurez (1–5) · Estrategia de salto…</a:t>
            </a:r>
          </a:p>
        </p:txBody>
      </p:sp>
      <p:grpSp>
        <p:nvGrpSpPr>
          <p:cNvPr name="Group 8" id="8"/>
          <p:cNvGrpSpPr/>
          <p:nvPr/>
        </p:nvGrpSpPr>
        <p:grpSpPr>
          <a:xfrm rot="0">
            <a:off x="9225915" y="1794510"/>
            <a:ext cx="7922895" cy="3773805"/>
            <a:chOff x="0" y="0"/>
            <a:chExt cx="10563860" cy="5031740"/>
          </a:xfrm>
        </p:grpSpPr>
        <p:sp>
          <p:nvSpPr>
            <p:cNvPr name="Freeform 9" id="9"/>
            <p:cNvSpPr/>
            <p:nvPr/>
          </p:nvSpPr>
          <p:spPr>
            <a:xfrm flipH="false" flipV="false" rot="0">
              <a:off x="0" y="0"/>
              <a:ext cx="10563861" cy="5031740"/>
            </a:xfrm>
            <a:custGeom>
              <a:avLst/>
              <a:gdLst/>
              <a:ahLst/>
              <a:cxnLst/>
              <a:rect r="r" b="b" t="t" l="l"/>
              <a:pathLst>
                <a:path h="5031740" w="10563861">
                  <a:moveTo>
                    <a:pt x="0" y="101854"/>
                  </a:moveTo>
                  <a:cubicBezTo>
                    <a:pt x="0" y="45593"/>
                    <a:pt x="45593" y="0"/>
                    <a:pt x="101854" y="0"/>
                  </a:cubicBezTo>
                  <a:lnTo>
                    <a:pt x="10462006" y="0"/>
                  </a:lnTo>
                  <a:cubicBezTo>
                    <a:pt x="10518267" y="0"/>
                    <a:pt x="10563861" y="45593"/>
                    <a:pt x="10563861" y="101854"/>
                  </a:cubicBezTo>
                  <a:lnTo>
                    <a:pt x="10563861" y="4929886"/>
                  </a:lnTo>
                  <a:cubicBezTo>
                    <a:pt x="10563861" y="4986147"/>
                    <a:pt x="10518267" y="5031740"/>
                    <a:pt x="10462006" y="5031740"/>
                  </a:cubicBezTo>
                  <a:lnTo>
                    <a:pt x="101854" y="5031740"/>
                  </a:lnTo>
                  <a:cubicBezTo>
                    <a:pt x="45593" y="5031740"/>
                    <a:pt x="0" y="4986147"/>
                    <a:pt x="0" y="4929886"/>
                  </a:cubicBezTo>
                  <a:close/>
                </a:path>
              </a:pathLst>
            </a:custGeom>
            <a:solidFill>
              <a:srgbClr val="EFF1F2"/>
            </a:solidFill>
            <a:ln w="7620" cap="sq">
              <a:solidFill>
                <a:srgbClr val="D8D9DB"/>
              </a:solidFill>
              <a:prstDash val="dash"/>
              <a:miter/>
            </a:ln>
          </p:spPr>
        </p:sp>
      </p:grpSp>
      <p:sp>
        <p:nvSpPr>
          <p:cNvPr name="TextBox 10" id="10"/>
          <p:cNvSpPr txBox="true"/>
          <p:nvPr/>
        </p:nvSpPr>
        <p:spPr>
          <a:xfrm rot="0">
            <a:off x="9510398" y="2040893"/>
            <a:ext cx="8094412" cy="223523"/>
          </a:xfrm>
          <a:prstGeom prst="rect">
            <a:avLst/>
          </a:prstGeom>
        </p:spPr>
        <p:txBody>
          <a:bodyPr anchor="t" rtlCol="false" tIns="0" lIns="0" bIns="0" rIns="0">
            <a:spAutoFit/>
          </a:bodyPr>
          <a:lstStyle/>
          <a:p>
            <a:pPr algn="l">
              <a:lnSpc>
                <a:spcPts val="1889"/>
              </a:lnSpc>
            </a:pPr>
            <a:r>
              <a:rPr lang="en-US" sz="1575" b="true">
                <a:solidFill>
                  <a:srgbClr val="000000"/>
                </a:solidFill>
                <a:latin typeface="Inter Bold"/>
                <a:ea typeface="Inter Bold"/>
                <a:cs typeface="Inter Bold"/>
                <a:sym typeface="Inter Bold"/>
              </a:rPr>
              <a:t>Candidata 2</a:t>
            </a:r>
          </a:p>
        </p:txBody>
      </p:sp>
      <p:sp>
        <p:nvSpPr>
          <p:cNvPr name="TextBox 11" id="11"/>
          <p:cNvSpPr txBox="true"/>
          <p:nvPr/>
        </p:nvSpPr>
        <p:spPr>
          <a:xfrm rot="0">
            <a:off x="9510398" y="2324738"/>
            <a:ext cx="8094412" cy="306391"/>
          </a:xfrm>
          <a:prstGeom prst="rect">
            <a:avLst/>
          </a:prstGeom>
        </p:spPr>
        <p:txBody>
          <a:bodyPr anchor="t" rtlCol="false" tIns="0" lIns="0" bIns="0" rIns="0">
            <a:spAutoFit/>
          </a:bodyPr>
          <a:lstStyle/>
          <a:p>
            <a:pPr algn="l">
              <a:lnSpc>
                <a:spcPts val="2100"/>
              </a:lnSpc>
            </a:pPr>
            <a:r>
              <a:rPr lang="en-US" sz="1425">
                <a:solidFill>
                  <a:srgbClr val="8D8E8F"/>
                </a:solidFill>
                <a:latin typeface="Inter"/>
                <a:ea typeface="Inter"/>
                <a:cs typeface="Inter"/>
                <a:sym typeface="Inter"/>
              </a:rPr>
              <a:t>Dónde se usa · Nivel de madurez (1–5) · Estrategia de salto…</a:t>
            </a:r>
          </a:p>
        </p:txBody>
      </p:sp>
      <p:grpSp>
        <p:nvGrpSpPr>
          <p:cNvPr name="Group 12" id="12"/>
          <p:cNvGrpSpPr/>
          <p:nvPr/>
        </p:nvGrpSpPr>
        <p:grpSpPr>
          <a:xfrm rot="0">
            <a:off x="1143000" y="5735955"/>
            <a:ext cx="16002000" cy="3789045"/>
            <a:chOff x="0" y="0"/>
            <a:chExt cx="21336000" cy="5052060"/>
          </a:xfrm>
        </p:grpSpPr>
        <p:sp>
          <p:nvSpPr>
            <p:cNvPr name="Freeform 13" id="13"/>
            <p:cNvSpPr/>
            <p:nvPr/>
          </p:nvSpPr>
          <p:spPr>
            <a:xfrm flipH="false" flipV="false" rot="0">
              <a:off x="0" y="0"/>
              <a:ext cx="21336000" cy="5052060"/>
            </a:xfrm>
            <a:custGeom>
              <a:avLst/>
              <a:gdLst/>
              <a:ahLst/>
              <a:cxnLst/>
              <a:rect r="r" b="b" t="t" l="l"/>
              <a:pathLst>
                <a:path h="5052060" w="21336000">
                  <a:moveTo>
                    <a:pt x="0" y="101600"/>
                  </a:moveTo>
                  <a:cubicBezTo>
                    <a:pt x="0" y="45466"/>
                    <a:pt x="45466" y="0"/>
                    <a:pt x="101600" y="0"/>
                  </a:cubicBezTo>
                  <a:lnTo>
                    <a:pt x="21234400" y="0"/>
                  </a:lnTo>
                  <a:cubicBezTo>
                    <a:pt x="21290535" y="0"/>
                    <a:pt x="21336000" y="45466"/>
                    <a:pt x="21336000" y="101600"/>
                  </a:cubicBezTo>
                  <a:lnTo>
                    <a:pt x="21336000" y="4950460"/>
                  </a:lnTo>
                  <a:cubicBezTo>
                    <a:pt x="21336000" y="5006594"/>
                    <a:pt x="21290535" y="5052060"/>
                    <a:pt x="21234400" y="5052060"/>
                  </a:cubicBezTo>
                  <a:lnTo>
                    <a:pt x="101600" y="5052060"/>
                  </a:lnTo>
                  <a:cubicBezTo>
                    <a:pt x="45466" y="5052060"/>
                    <a:pt x="0" y="5006594"/>
                    <a:pt x="0" y="4950460"/>
                  </a:cubicBezTo>
                  <a:close/>
                </a:path>
              </a:pathLst>
            </a:custGeom>
            <a:solidFill>
              <a:srgbClr val="000000"/>
            </a:solidFill>
          </p:spPr>
        </p:sp>
      </p:grpSp>
      <p:sp>
        <p:nvSpPr>
          <p:cNvPr name="TextBox 14" id="14"/>
          <p:cNvSpPr txBox="true"/>
          <p:nvPr/>
        </p:nvSpPr>
        <p:spPr>
          <a:xfrm rot="0">
            <a:off x="1435103" y="5989958"/>
            <a:ext cx="16964663" cy="223523"/>
          </a:xfrm>
          <a:prstGeom prst="rect">
            <a:avLst/>
          </a:prstGeom>
        </p:spPr>
        <p:txBody>
          <a:bodyPr anchor="t" rtlCol="false" tIns="0" lIns="0" bIns="0" rIns="0">
            <a:spAutoFit/>
          </a:bodyPr>
          <a:lstStyle/>
          <a:p>
            <a:pPr algn="l">
              <a:lnSpc>
                <a:spcPts val="1889"/>
              </a:lnSpc>
            </a:pPr>
            <a:r>
              <a:rPr lang="en-US" sz="1575" b="true">
                <a:solidFill>
                  <a:srgbClr val="FF4500"/>
                </a:solidFill>
                <a:latin typeface="Inter Bold"/>
                <a:ea typeface="Inter Bold"/>
                <a:cs typeface="Inter Bold"/>
                <a:sym typeface="Inter Bold"/>
              </a:rPr>
              <a:t>Solución elegida y por qué</a:t>
            </a:r>
          </a:p>
        </p:txBody>
      </p:sp>
      <p:sp>
        <p:nvSpPr>
          <p:cNvPr name="TextBox 15" id="15"/>
          <p:cNvSpPr txBox="true"/>
          <p:nvPr/>
        </p:nvSpPr>
        <p:spPr>
          <a:xfrm rot="0">
            <a:off x="1435103" y="6273803"/>
            <a:ext cx="16964663" cy="306391"/>
          </a:xfrm>
          <a:prstGeom prst="rect">
            <a:avLst/>
          </a:prstGeom>
        </p:spPr>
        <p:txBody>
          <a:bodyPr anchor="t" rtlCol="false" tIns="0" lIns="0" bIns="0" rIns="0">
            <a:spAutoFit/>
          </a:bodyPr>
          <a:lstStyle/>
          <a:p>
            <a:pPr algn="l">
              <a:lnSpc>
                <a:spcPts val="2100"/>
              </a:lnSpc>
            </a:pPr>
            <a:r>
              <a:rPr lang="en-US" sz="1425">
                <a:solidFill>
                  <a:srgbClr val="8D8E8F"/>
                </a:solidFill>
                <a:latin typeface="Inter"/>
                <a:ea typeface="Inter"/>
                <a:cs typeface="Inter"/>
                <a:sym typeface="Inter"/>
              </a:rPr>
              <a:t>Mejor equilibrio entre ajuste, madurez y tamaño de salto — con razón explícita frente a la otra…</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68403" y="68262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6 · HERRAMIENTA</a:t>
            </a:r>
          </a:p>
        </p:txBody>
      </p:sp>
      <p:sp>
        <p:nvSpPr>
          <p:cNvPr name="TextBox 3" id="3"/>
          <p:cNvSpPr txBox="true"/>
          <p:nvPr/>
        </p:nvSpPr>
        <p:spPr>
          <a:xfrm rot="0">
            <a:off x="1168403" y="1027433"/>
            <a:ext cx="17551403" cy="406403"/>
          </a:xfrm>
          <a:prstGeom prst="rect">
            <a:avLst/>
          </a:prstGeom>
        </p:spPr>
        <p:txBody>
          <a:bodyPr anchor="t" rtlCol="false" tIns="0" lIns="0" bIns="0" rIns="0">
            <a:spAutoFit/>
          </a:bodyPr>
          <a:lstStyle/>
          <a:p>
            <a:pPr algn="l">
              <a:lnSpc>
                <a:spcPts val="3240"/>
              </a:lnSpc>
            </a:pPr>
            <a:r>
              <a:rPr lang="en-US" b="true" sz="2700" spc="-27">
                <a:solidFill>
                  <a:srgbClr val="000000"/>
                </a:solidFill>
                <a:latin typeface="Inter Bold"/>
                <a:ea typeface="Inter Bold"/>
                <a:cs typeface="Inter Bold"/>
                <a:sym typeface="Inter Bold"/>
              </a:rPr>
              <a:t>Tu Veredicto de Factibilidad</a:t>
            </a:r>
          </a:p>
        </p:txBody>
      </p:sp>
      <p:grpSp>
        <p:nvGrpSpPr>
          <p:cNvPr name="Group 4" id="4"/>
          <p:cNvGrpSpPr/>
          <p:nvPr/>
        </p:nvGrpSpPr>
        <p:grpSpPr>
          <a:xfrm rot="0">
            <a:off x="1139190" y="1607820"/>
            <a:ext cx="7932420" cy="2600916"/>
            <a:chOff x="0" y="0"/>
            <a:chExt cx="10576560" cy="3467887"/>
          </a:xfrm>
        </p:grpSpPr>
        <p:sp>
          <p:nvSpPr>
            <p:cNvPr name="Freeform 5" id="5"/>
            <p:cNvSpPr/>
            <p:nvPr/>
          </p:nvSpPr>
          <p:spPr>
            <a:xfrm flipH="false" flipV="false" rot="0">
              <a:off x="0" y="0"/>
              <a:ext cx="10576561" cy="3467862"/>
            </a:xfrm>
            <a:custGeom>
              <a:avLst/>
              <a:gdLst/>
              <a:ahLst/>
              <a:cxnLst/>
              <a:rect r="r" b="b" t="t" l="l"/>
              <a:pathLst>
                <a:path h="3467862" w="10576561">
                  <a:moveTo>
                    <a:pt x="0" y="101854"/>
                  </a:moveTo>
                  <a:cubicBezTo>
                    <a:pt x="0" y="45593"/>
                    <a:pt x="45593" y="0"/>
                    <a:pt x="101854" y="0"/>
                  </a:cubicBezTo>
                  <a:lnTo>
                    <a:pt x="10474706" y="0"/>
                  </a:lnTo>
                  <a:cubicBezTo>
                    <a:pt x="10530967" y="0"/>
                    <a:pt x="10576561" y="45593"/>
                    <a:pt x="10576561" y="101854"/>
                  </a:cubicBezTo>
                  <a:lnTo>
                    <a:pt x="10576561" y="3366008"/>
                  </a:lnTo>
                  <a:cubicBezTo>
                    <a:pt x="10576561" y="3422269"/>
                    <a:pt x="10530967" y="3467862"/>
                    <a:pt x="10474706" y="3467862"/>
                  </a:cubicBezTo>
                  <a:lnTo>
                    <a:pt x="101854" y="3467862"/>
                  </a:lnTo>
                  <a:cubicBezTo>
                    <a:pt x="45593" y="3467862"/>
                    <a:pt x="0" y="3422269"/>
                    <a:pt x="0" y="3366008"/>
                  </a:cubicBezTo>
                  <a:close/>
                </a:path>
              </a:pathLst>
            </a:custGeom>
            <a:solidFill>
              <a:srgbClr val="EFF1F2"/>
            </a:solidFill>
            <a:ln w="7620" cap="sq">
              <a:solidFill>
                <a:srgbClr val="D8D9DB"/>
              </a:solidFill>
              <a:prstDash val="dash"/>
              <a:miter/>
            </a:ln>
          </p:spPr>
        </p:sp>
      </p:grpSp>
      <p:sp>
        <p:nvSpPr>
          <p:cNvPr name="TextBox 6" id="6"/>
          <p:cNvSpPr txBox="true"/>
          <p:nvPr/>
        </p:nvSpPr>
        <p:spPr>
          <a:xfrm rot="0">
            <a:off x="1385573" y="1787528"/>
            <a:ext cx="8188709"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TAM → SAM → SOM (en unidades)</a:t>
            </a:r>
          </a:p>
        </p:txBody>
      </p:sp>
      <p:sp>
        <p:nvSpPr>
          <p:cNvPr name="TextBox 7" id="7"/>
          <p:cNvSpPr txBox="true"/>
          <p:nvPr/>
        </p:nvSpPr>
        <p:spPr>
          <a:xfrm rot="0">
            <a:off x="1385573" y="2018033"/>
            <a:ext cx="8188709" cy="185423"/>
          </a:xfrm>
          <a:prstGeom prst="rect">
            <a:avLst/>
          </a:prstGeom>
        </p:spPr>
        <p:txBody>
          <a:bodyPr anchor="t" rtlCol="false" tIns="0" lIns="0" bIns="0" rIns="0">
            <a:spAutoFit/>
          </a:bodyPr>
          <a:lstStyle/>
          <a:p>
            <a:pPr algn="l">
              <a:lnSpc>
                <a:spcPts val="1530"/>
              </a:lnSpc>
            </a:pPr>
            <a:r>
              <a:rPr lang="en-US" sz="1275">
                <a:solidFill>
                  <a:srgbClr val="8D8E8F"/>
                </a:solidFill>
                <a:latin typeface="Inter"/>
                <a:ea typeface="Inter"/>
                <a:cs typeface="Inter"/>
                <a:sym typeface="Inter"/>
              </a:rPr>
              <a:t>Método usado + holgura…</a:t>
            </a:r>
          </a:p>
        </p:txBody>
      </p:sp>
      <p:grpSp>
        <p:nvGrpSpPr>
          <p:cNvPr name="Group 8" id="8"/>
          <p:cNvGrpSpPr/>
          <p:nvPr/>
        </p:nvGrpSpPr>
        <p:grpSpPr>
          <a:xfrm rot="0">
            <a:off x="1139190" y="4315416"/>
            <a:ext cx="7932420" cy="2601039"/>
            <a:chOff x="0" y="0"/>
            <a:chExt cx="10576560" cy="3468052"/>
          </a:xfrm>
        </p:grpSpPr>
        <p:sp>
          <p:nvSpPr>
            <p:cNvPr name="Freeform 9" id="9"/>
            <p:cNvSpPr/>
            <p:nvPr/>
          </p:nvSpPr>
          <p:spPr>
            <a:xfrm flipH="false" flipV="false" rot="0">
              <a:off x="0" y="0"/>
              <a:ext cx="10576561" cy="3467989"/>
            </a:xfrm>
            <a:custGeom>
              <a:avLst/>
              <a:gdLst/>
              <a:ahLst/>
              <a:cxnLst/>
              <a:rect r="r" b="b" t="t" l="l"/>
              <a:pathLst>
                <a:path h="3467989" w="10576561">
                  <a:moveTo>
                    <a:pt x="0" y="101854"/>
                  </a:moveTo>
                  <a:cubicBezTo>
                    <a:pt x="0" y="45593"/>
                    <a:pt x="45593" y="0"/>
                    <a:pt x="101854" y="0"/>
                  </a:cubicBezTo>
                  <a:lnTo>
                    <a:pt x="10474706" y="0"/>
                  </a:lnTo>
                  <a:cubicBezTo>
                    <a:pt x="10530967" y="0"/>
                    <a:pt x="10576561" y="45593"/>
                    <a:pt x="10576561" y="101854"/>
                  </a:cubicBezTo>
                  <a:lnTo>
                    <a:pt x="10576561" y="3366135"/>
                  </a:lnTo>
                  <a:cubicBezTo>
                    <a:pt x="10576561" y="3422396"/>
                    <a:pt x="10530967" y="3467989"/>
                    <a:pt x="10474706" y="3467989"/>
                  </a:cubicBezTo>
                  <a:lnTo>
                    <a:pt x="101854" y="3467989"/>
                  </a:lnTo>
                  <a:cubicBezTo>
                    <a:pt x="45593" y="3467989"/>
                    <a:pt x="0" y="3422396"/>
                    <a:pt x="0" y="3366135"/>
                  </a:cubicBezTo>
                  <a:close/>
                </a:path>
              </a:pathLst>
            </a:custGeom>
            <a:solidFill>
              <a:srgbClr val="EFF1F2"/>
            </a:solidFill>
            <a:ln w="7620" cap="sq">
              <a:solidFill>
                <a:srgbClr val="D8D9DB"/>
              </a:solidFill>
              <a:prstDash val="dash"/>
              <a:miter/>
            </a:ln>
          </p:spPr>
        </p:sp>
      </p:grpSp>
      <p:sp>
        <p:nvSpPr>
          <p:cNvPr name="TextBox 10" id="10"/>
          <p:cNvSpPr txBox="true"/>
          <p:nvPr/>
        </p:nvSpPr>
        <p:spPr>
          <a:xfrm rot="0">
            <a:off x="1385573" y="4495124"/>
            <a:ext cx="8188709"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Ingresos y costos proyectados (2–3 años)</a:t>
            </a:r>
          </a:p>
        </p:txBody>
      </p:sp>
      <p:sp>
        <p:nvSpPr>
          <p:cNvPr name="TextBox 11" id="11"/>
          <p:cNvSpPr txBox="true"/>
          <p:nvPr/>
        </p:nvSpPr>
        <p:spPr>
          <a:xfrm rot="0">
            <a:off x="1385573" y="4725629"/>
            <a:ext cx="8188709" cy="185423"/>
          </a:xfrm>
          <a:prstGeom prst="rect">
            <a:avLst/>
          </a:prstGeom>
        </p:spPr>
        <p:txBody>
          <a:bodyPr anchor="t" rtlCol="false" tIns="0" lIns="0" bIns="0" rIns="0">
            <a:spAutoFit/>
          </a:bodyPr>
          <a:lstStyle/>
          <a:p>
            <a:pPr algn="l">
              <a:lnSpc>
                <a:spcPts val="1530"/>
              </a:lnSpc>
            </a:pPr>
            <a:r>
              <a:rPr lang="en-US" sz="1275">
                <a:solidFill>
                  <a:srgbClr val="8D8E8F"/>
                </a:solidFill>
                <a:latin typeface="Inter"/>
                <a:ea typeface="Inter"/>
                <a:cs typeface="Inter"/>
                <a:sym typeface="Inter"/>
              </a:rPr>
              <a:t>Crecimiento (lineal/CAGR/curva S) + origen del precio…</a:t>
            </a:r>
          </a:p>
        </p:txBody>
      </p:sp>
      <p:grpSp>
        <p:nvGrpSpPr>
          <p:cNvPr name="Group 12" id="12"/>
          <p:cNvGrpSpPr/>
          <p:nvPr/>
        </p:nvGrpSpPr>
        <p:grpSpPr>
          <a:xfrm rot="0">
            <a:off x="1139190" y="7023144"/>
            <a:ext cx="7932420" cy="2600916"/>
            <a:chOff x="0" y="0"/>
            <a:chExt cx="10576560" cy="3467887"/>
          </a:xfrm>
        </p:grpSpPr>
        <p:sp>
          <p:nvSpPr>
            <p:cNvPr name="Freeform 13" id="13"/>
            <p:cNvSpPr/>
            <p:nvPr/>
          </p:nvSpPr>
          <p:spPr>
            <a:xfrm flipH="false" flipV="false" rot="0">
              <a:off x="0" y="0"/>
              <a:ext cx="10576561" cy="3467862"/>
            </a:xfrm>
            <a:custGeom>
              <a:avLst/>
              <a:gdLst/>
              <a:ahLst/>
              <a:cxnLst/>
              <a:rect r="r" b="b" t="t" l="l"/>
              <a:pathLst>
                <a:path h="3467862" w="10576561">
                  <a:moveTo>
                    <a:pt x="0" y="101854"/>
                  </a:moveTo>
                  <a:cubicBezTo>
                    <a:pt x="0" y="45593"/>
                    <a:pt x="45593" y="0"/>
                    <a:pt x="101854" y="0"/>
                  </a:cubicBezTo>
                  <a:lnTo>
                    <a:pt x="10474706" y="0"/>
                  </a:lnTo>
                  <a:cubicBezTo>
                    <a:pt x="10530967" y="0"/>
                    <a:pt x="10576561" y="45593"/>
                    <a:pt x="10576561" y="101854"/>
                  </a:cubicBezTo>
                  <a:lnTo>
                    <a:pt x="10576561" y="3366008"/>
                  </a:lnTo>
                  <a:cubicBezTo>
                    <a:pt x="10576561" y="3422269"/>
                    <a:pt x="10530967" y="3467862"/>
                    <a:pt x="10474706" y="3467862"/>
                  </a:cubicBezTo>
                  <a:lnTo>
                    <a:pt x="101854" y="3467862"/>
                  </a:lnTo>
                  <a:cubicBezTo>
                    <a:pt x="45593" y="3467862"/>
                    <a:pt x="0" y="3422269"/>
                    <a:pt x="0" y="3366008"/>
                  </a:cubicBezTo>
                  <a:close/>
                </a:path>
              </a:pathLst>
            </a:custGeom>
            <a:solidFill>
              <a:srgbClr val="EFF1F2"/>
            </a:solidFill>
            <a:ln w="7620" cap="sq">
              <a:solidFill>
                <a:srgbClr val="D8D9DB"/>
              </a:solidFill>
              <a:prstDash val="dash"/>
              <a:miter/>
            </a:ln>
          </p:spPr>
        </p:sp>
      </p:grpSp>
      <p:sp>
        <p:nvSpPr>
          <p:cNvPr name="TextBox 14" id="14"/>
          <p:cNvSpPr txBox="true"/>
          <p:nvPr/>
        </p:nvSpPr>
        <p:spPr>
          <a:xfrm rot="0">
            <a:off x="1385573" y="7202843"/>
            <a:ext cx="8188709" cy="217808"/>
          </a:xfrm>
          <a:prstGeom prst="rect">
            <a:avLst/>
          </a:prstGeom>
        </p:spPr>
        <p:txBody>
          <a:bodyPr anchor="t" rtlCol="false" tIns="0" lIns="0" bIns="0" rIns="0">
            <a:spAutoFit/>
          </a:bodyPr>
          <a:lstStyle/>
          <a:p>
            <a:pPr algn="l">
              <a:lnSpc>
                <a:spcPts val="1709"/>
              </a:lnSpc>
            </a:pPr>
            <a:r>
              <a:rPr lang="en-US" sz="1425" b="true">
                <a:solidFill>
                  <a:srgbClr val="000000"/>
                </a:solidFill>
                <a:latin typeface="Inter Bold"/>
                <a:ea typeface="Inter Bold"/>
                <a:cs typeface="Inter Bold"/>
                <a:sym typeface="Inter Bold"/>
              </a:rPr>
              <a:t>Inversión inicial · VPN · Período de Recuperación</a:t>
            </a:r>
          </a:p>
        </p:txBody>
      </p:sp>
      <p:sp>
        <p:nvSpPr>
          <p:cNvPr name="TextBox 15" id="15"/>
          <p:cNvSpPr txBox="true"/>
          <p:nvPr/>
        </p:nvSpPr>
        <p:spPr>
          <a:xfrm rot="0">
            <a:off x="1385573" y="7433348"/>
            <a:ext cx="8188709" cy="185423"/>
          </a:xfrm>
          <a:prstGeom prst="rect">
            <a:avLst/>
          </a:prstGeom>
        </p:spPr>
        <p:txBody>
          <a:bodyPr anchor="t" rtlCol="false" tIns="0" lIns="0" bIns="0" rIns="0">
            <a:spAutoFit/>
          </a:bodyPr>
          <a:lstStyle/>
          <a:p>
            <a:pPr algn="l">
              <a:lnSpc>
                <a:spcPts val="1530"/>
              </a:lnSpc>
            </a:pPr>
            <a:r>
              <a:rPr lang="en-US" sz="1275">
                <a:solidFill>
                  <a:srgbClr val="8D8E8F"/>
                </a:solidFill>
                <a:latin typeface="Inter"/>
                <a:ea typeface="Inter"/>
                <a:cs typeface="Inter"/>
                <a:sym typeface="Inter"/>
              </a:rPr>
              <a:t>Tasa de descuento = tu mejor alternativa…</a:t>
            </a:r>
          </a:p>
        </p:txBody>
      </p:sp>
      <p:grpSp>
        <p:nvGrpSpPr>
          <p:cNvPr name="Group 16" id="16"/>
          <p:cNvGrpSpPr/>
          <p:nvPr/>
        </p:nvGrpSpPr>
        <p:grpSpPr>
          <a:xfrm rot="0">
            <a:off x="9216390" y="1607820"/>
            <a:ext cx="7932420" cy="2600916"/>
            <a:chOff x="0" y="0"/>
            <a:chExt cx="10576560" cy="3467887"/>
          </a:xfrm>
        </p:grpSpPr>
        <p:sp>
          <p:nvSpPr>
            <p:cNvPr name="Freeform 17" id="17"/>
            <p:cNvSpPr/>
            <p:nvPr/>
          </p:nvSpPr>
          <p:spPr>
            <a:xfrm flipH="false" flipV="false" rot="0">
              <a:off x="0" y="0"/>
              <a:ext cx="10576561" cy="3467862"/>
            </a:xfrm>
            <a:custGeom>
              <a:avLst/>
              <a:gdLst/>
              <a:ahLst/>
              <a:cxnLst/>
              <a:rect r="r" b="b" t="t" l="l"/>
              <a:pathLst>
                <a:path h="3467862" w="10576561">
                  <a:moveTo>
                    <a:pt x="0" y="101854"/>
                  </a:moveTo>
                  <a:cubicBezTo>
                    <a:pt x="0" y="45593"/>
                    <a:pt x="45593" y="0"/>
                    <a:pt x="101854" y="0"/>
                  </a:cubicBezTo>
                  <a:lnTo>
                    <a:pt x="10474706" y="0"/>
                  </a:lnTo>
                  <a:cubicBezTo>
                    <a:pt x="10530967" y="0"/>
                    <a:pt x="10576561" y="45593"/>
                    <a:pt x="10576561" y="101854"/>
                  </a:cubicBezTo>
                  <a:lnTo>
                    <a:pt x="10576561" y="3366008"/>
                  </a:lnTo>
                  <a:cubicBezTo>
                    <a:pt x="10576561" y="3422269"/>
                    <a:pt x="10530967" y="3467862"/>
                    <a:pt x="10474706" y="3467862"/>
                  </a:cubicBezTo>
                  <a:lnTo>
                    <a:pt x="101854" y="3467862"/>
                  </a:lnTo>
                  <a:cubicBezTo>
                    <a:pt x="45593" y="3467862"/>
                    <a:pt x="0" y="3422269"/>
                    <a:pt x="0" y="3366008"/>
                  </a:cubicBezTo>
                  <a:close/>
                </a:path>
              </a:pathLst>
            </a:custGeom>
            <a:solidFill>
              <a:srgbClr val="EFF1F2"/>
            </a:solidFill>
            <a:ln w="7620" cap="sq">
              <a:solidFill>
                <a:srgbClr val="D8D9DB"/>
              </a:solidFill>
              <a:prstDash val="dash"/>
              <a:miter/>
            </a:ln>
          </p:spPr>
        </p:sp>
      </p:grpSp>
      <p:sp>
        <p:nvSpPr>
          <p:cNvPr name="TextBox 18" id="18"/>
          <p:cNvSpPr txBox="true"/>
          <p:nvPr/>
        </p:nvSpPr>
        <p:spPr>
          <a:xfrm rot="0">
            <a:off x="9462773" y="1787528"/>
            <a:ext cx="8188709" cy="217808"/>
          </a:xfrm>
          <a:prstGeom prst="rect">
            <a:avLst/>
          </a:prstGeom>
        </p:spPr>
        <p:txBody>
          <a:bodyPr anchor="t" rtlCol="false" tIns="0" lIns="0" bIns="0" rIns="0">
            <a:spAutoFit/>
          </a:bodyPr>
          <a:lstStyle/>
          <a:p>
            <a:pPr algn="l">
              <a:lnSpc>
                <a:spcPts val="1709"/>
              </a:lnSpc>
            </a:pPr>
            <a:r>
              <a:rPr lang="en-US" sz="1425" b="true">
                <a:solidFill>
                  <a:srgbClr val="FF4500"/>
                </a:solidFill>
                <a:latin typeface="Inter Bold"/>
                <a:ea typeface="Inter Bold"/>
                <a:cs typeface="Inter Bold"/>
                <a:sym typeface="Inter Bold"/>
              </a:rPr>
              <a:t>Cliente</a:t>
            </a:r>
          </a:p>
        </p:txBody>
      </p:sp>
      <p:sp>
        <p:nvSpPr>
          <p:cNvPr name="TextBox 19" id="19"/>
          <p:cNvSpPr txBox="true"/>
          <p:nvPr/>
        </p:nvSpPr>
        <p:spPr>
          <a:xfrm rot="0">
            <a:off x="9462773" y="2018033"/>
            <a:ext cx="8188709" cy="185423"/>
          </a:xfrm>
          <a:prstGeom prst="rect">
            <a:avLst/>
          </a:prstGeom>
        </p:spPr>
        <p:txBody>
          <a:bodyPr anchor="t" rtlCol="false" tIns="0" lIns="0" bIns="0" rIns="0">
            <a:spAutoFit/>
          </a:bodyPr>
          <a:lstStyle/>
          <a:p>
            <a:pPr algn="l">
              <a:lnSpc>
                <a:spcPts val="1530"/>
              </a:lnSpc>
            </a:pPr>
            <a:r>
              <a:rPr lang="en-US" sz="1275">
                <a:solidFill>
                  <a:srgbClr val="8D8E8F"/>
                </a:solidFill>
                <a:latin typeface="Inter"/>
                <a:ea typeface="Inter"/>
                <a:cs typeface="Inter"/>
                <a:sym typeface="Inter"/>
              </a:rPr>
              <a:t>Valor percibido, monetario o no…</a:t>
            </a:r>
          </a:p>
        </p:txBody>
      </p:sp>
      <p:grpSp>
        <p:nvGrpSpPr>
          <p:cNvPr name="Group 20" id="20"/>
          <p:cNvGrpSpPr/>
          <p:nvPr/>
        </p:nvGrpSpPr>
        <p:grpSpPr>
          <a:xfrm rot="0">
            <a:off x="9216390" y="4315416"/>
            <a:ext cx="7932420" cy="2601039"/>
            <a:chOff x="0" y="0"/>
            <a:chExt cx="10576560" cy="3468052"/>
          </a:xfrm>
        </p:grpSpPr>
        <p:sp>
          <p:nvSpPr>
            <p:cNvPr name="Freeform 21" id="21"/>
            <p:cNvSpPr/>
            <p:nvPr/>
          </p:nvSpPr>
          <p:spPr>
            <a:xfrm flipH="false" flipV="false" rot="0">
              <a:off x="0" y="0"/>
              <a:ext cx="10576561" cy="3467989"/>
            </a:xfrm>
            <a:custGeom>
              <a:avLst/>
              <a:gdLst/>
              <a:ahLst/>
              <a:cxnLst/>
              <a:rect r="r" b="b" t="t" l="l"/>
              <a:pathLst>
                <a:path h="3467989" w="10576561">
                  <a:moveTo>
                    <a:pt x="0" y="101854"/>
                  </a:moveTo>
                  <a:cubicBezTo>
                    <a:pt x="0" y="45593"/>
                    <a:pt x="45593" y="0"/>
                    <a:pt x="101854" y="0"/>
                  </a:cubicBezTo>
                  <a:lnTo>
                    <a:pt x="10474706" y="0"/>
                  </a:lnTo>
                  <a:cubicBezTo>
                    <a:pt x="10530967" y="0"/>
                    <a:pt x="10576561" y="45593"/>
                    <a:pt x="10576561" y="101854"/>
                  </a:cubicBezTo>
                  <a:lnTo>
                    <a:pt x="10576561" y="3366135"/>
                  </a:lnTo>
                  <a:cubicBezTo>
                    <a:pt x="10576561" y="3422396"/>
                    <a:pt x="10530967" y="3467989"/>
                    <a:pt x="10474706" y="3467989"/>
                  </a:cubicBezTo>
                  <a:lnTo>
                    <a:pt x="101854" y="3467989"/>
                  </a:lnTo>
                  <a:cubicBezTo>
                    <a:pt x="45593" y="3467989"/>
                    <a:pt x="0" y="3422396"/>
                    <a:pt x="0" y="3366135"/>
                  </a:cubicBezTo>
                  <a:close/>
                </a:path>
              </a:pathLst>
            </a:custGeom>
            <a:solidFill>
              <a:srgbClr val="EFF1F2"/>
            </a:solidFill>
            <a:ln w="7620" cap="sq">
              <a:solidFill>
                <a:srgbClr val="D8D9DB"/>
              </a:solidFill>
              <a:prstDash val="dash"/>
              <a:miter/>
            </a:ln>
          </p:spPr>
        </p:sp>
      </p:grpSp>
      <p:sp>
        <p:nvSpPr>
          <p:cNvPr name="TextBox 22" id="22"/>
          <p:cNvSpPr txBox="true"/>
          <p:nvPr/>
        </p:nvSpPr>
        <p:spPr>
          <a:xfrm rot="0">
            <a:off x="9462773" y="4495124"/>
            <a:ext cx="8188709" cy="217808"/>
          </a:xfrm>
          <a:prstGeom prst="rect">
            <a:avLst/>
          </a:prstGeom>
        </p:spPr>
        <p:txBody>
          <a:bodyPr anchor="t" rtlCol="false" tIns="0" lIns="0" bIns="0" rIns="0">
            <a:spAutoFit/>
          </a:bodyPr>
          <a:lstStyle/>
          <a:p>
            <a:pPr algn="l">
              <a:lnSpc>
                <a:spcPts val="1709"/>
              </a:lnSpc>
            </a:pPr>
            <a:r>
              <a:rPr lang="en-US" sz="1425" b="true">
                <a:solidFill>
                  <a:srgbClr val="0051FF"/>
                </a:solidFill>
                <a:latin typeface="Inter Bold"/>
                <a:ea typeface="Inter Bold"/>
                <a:cs typeface="Inter Bold"/>
                <a:sym typeface="Inter Bold"/>
              </a:rPr>
              <a:t>Procesos internos</a:t>
            </a:r>
          </a:p>
        </p:txBody>
      </p:sp>
      <p:sp>
        <p:nvSpPr>
          <p:cNvPr name="TextBox 23" id="23"/>
          <p:cNvSpPr txBox="true"/>
          <p:nvPr/>
        </p:nvSpPr>
        <p:spPr>
          <a:xfrm rot="0">
            <a:off x="9462773" y="4725629"/>
            <a:ext cx="8188709" cy="185423"/>
          </a:xfrm>
          <a:prstGeom prst="rect">
            <a:avLst/>
          </a:prstGeom>
        </p:spPr>
        <p:txBody>
          <a:bodyPr anchor="t" rtlCol="false" tIns="0" lIns="0" bIns="0" rIns="0">
            <a:spAutoFit/>
          </a:bodyPr>
          <a:lstStyle/>
          <a:p>
            <a:pPr algn="l">
              <a:lnSpc>
                <a:spcPts val="1530"/>
              </a:lnSpc>
            </a:pPr>
            <a:r>
              <a:rPr lang="en-US" sz="1275">
                <a:solidFill>
                  <a:srgbClr val="8D8E8F"/>
                </a:solidFill>
                <a:latin typeface="Inter"/>
                <a:ea typeface="Inter"/>
                <a:cs typeface="Inter"/>
                <a:sym typeface="Inter"/>
              </a:rPr>
              <a:t>Según tu Diagnóstico RPV…</a:t>
            </a:r>
          </a:p>
        </p:txBody>
      </p:sp>
      <p:grpSp>
        <p:nvGrpSpPr>
          <p:cNvPr name="Group 24" id="24"/>
          <p:cNvGrpSpPr/>
          <p:nvPr/>
        </p:nvGrpSpPr>
        <p:grpSpPr>
          <a:xfrm rot="0">
            <a:off x="9216390" y="7023144"/>
            <a:ext cx="7932420" cy="2600916"/>
            <a:chOff x="0" y="0"/>
            <a:chExt cx="10576560" cy="3467887"/>
          </a:xfrm>
        </p:grpSpPr>
        <p:sp>
          <p:nvSpPr>
            <p:cNvPr name="Freeform 25" id="25"/>
            <p:cNvSpPr/>
            <p:nvPr/>
          </p:nvSpPr>
          <p:spPr>
            <a:xfrm flipH="false" flipV="false" rot="0">
              <a:off x="0" y="0"/>
              <a:ext cx="10576561" cy="3467862"/>
            </a:xfrm>
            <a:custGeom>
              <a:avLst/>
              <a:gdLst/>
              <a:ahLst/>
              <a:cxnLst/>
              <a:rect r="r" b="b" t="t" l="l"/>
              <a:pathLst>
                <a:path h="3467862" w="10576561">
                  <a:moveTo>
                    <a:pt x="0" y="101854"/>
                  </a:moveTo>
                  <a:cubicBezTo>
                    <a:pt x="0" y="45593"/>
                    <a:pt x="45593" y="0"/>
                    <a:pt x="101854" y="0"/>
                  </a:cubicBezTo>
                  <a:lnTo>
                    <a:pt x="10474706" y="0"/>
                  </a:lnTo>
                  <a:cubicBezTo>
                    <a:pt x="10530967" y="0"/>
                    <a:pt x="10576561" y="45593"/>
                    <a:pt x="10576561" y="101854"/>
                  </a:cubicBezTo>
                  <a:lnTo>
                    <a:pt x="10576561" y="3366008"/>
                  </a:lnTo>
                  <a:cubicBezTo>
                    <a:pt x="10576561" y="3422269"/>
                    <a:pt x="10530967" y="3467862"/>
                    <a:pt x="10474706" y="3467862"/>
                  </a:cubicBezTo>
                  <a:lnTo>
                    <a:pt x="101854" y="3467862"/>
                  </a:lnTo>
                  <a:cubicBezTo>
                    <a:pt x="45593" y="3467862"/>
                    <a:pt x="0" y="3422269"/>
                    <a:pt x="0" y="3366008"/>
                  </a:cubicBezTo>
                  <a:close/>
                </a:path>
              </a:pathLst>
            </a:custGeom>
            <a:solidFill>
              <a:srgbClr val="EFF1F2"/>
            </a:solidFill>
            <a:ln w="7620" cap="sq">
              <a:solidFill>
                <a:srgbClr val="D8D9DB"/>
              </a:solidFill>
              <a:prstDash val="dash"/>
              <a:miter/>
            </a:ln>
          </p:spPr>
        </p:sp>
      </p:grpSp>
      <p:sp>
        <p:nvSpPr>
          <p:cNvPr name="TextBox 26" id="26"/>
          <p:cNvSpPr txBox="true"/>
          <p:nvPr/>
        </p:nvSpPr>
        <p:spPr>
          <a:xfrm rot="0">
            <a:off x="9462773" y="7202843"/>
            <a:ext cx="8188709" cy="217808"/>
          </a:xfrm>
          <a:prstGeom prst="rect">
            <a:avLst/>
          </a:prstGeom>
        </p:spPr>
        <p:txBody>
          <a:bodyPr anchor="t" rtlCol="false" tIns="0" lIns="0" bIns="0" rIns="0">
            <a:spAutoFit/>
          </a:bodyPr>
          <a:lstStyle/>
          <a:p>
            <a:pPr algn="l">
              <a:lnSpc>
                <a:spcPts val="1709"/>
              </a:lnSpc>
            </a:pPr>
            <a:r>
              <a:rPr lang="en-US" sz="1425" b="true">
                <a:solidFill>
                  <a:srgbClr val="8D8E8F"/>
                </a:solidFill>
                <a:latin typeface="Inter Bold"/>
                <a:ea typeface="Inter Bold"/>
                <a:cs typeface="Inter Bold"/>
                <a:sym typeface="Inter Bold"/>
              </a:rPr>
              <a:t>Aprendizaje y crecimiento</a:t>
            </a:r>
          </a:p>
        </p:txBody>
      </p:sp>
      <p:sp>
        <p:nvSpPr>
          <p:cNvPr name="TextBox 27" id="27"/>
          <p:cNvSpPr txBox="true"/>
          <p:nvPr/>
        </p:nvSpPr>
        <p:spPr>
          <a:xfrm rot="0">
            <a:off x="9462773" y="7433348"/>
            <a:ext cx="8188709" cy="185423"/>
          </a:xfrm>
          <a:prstGeom prst="rect">
            <a:avLst/>
          </a:prstGeom>
        </p:spPr>
        <p:txBody>
          <a:bodyPr anchor="t" rtlCol="false" tIns="0" lIns="0" bIns="0" rIns="0">
            <a:spAutoFit/>
          </a:bodyPr>
          <a:lstStyle/>
          <a:p>
            <a:pPr algn="l">
              <a:lnSpc>
                <a:spcPts val="1530"/>
              </a:lnSpc>
            </a:pPr>
            <a:r>
              <a:rPr lang="en-US" sz="1275">
                <a:solidFill>
                  <a:srgbClr val="8D8E8F"/>
                </a:solidFill>
                <a:latin typeface="Inter"/>
                <a:ea typeface="Inter"/>
                <a:cs typeface="Inter"/>
                <a:sym typeface="Inter"/>
              </a:rPr>
              <a:t>Capacidad de sostenerlo en el tiempo…</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168403" y="777878"/>
            <a:ext cx="17551403" cy="255908"/>
          </a:xfrm>
          <a:prstGeom prst="rect">
            <a:avLst/>
          </a:prstGeom>
        </p:spPr>
        <p:txBody>
          <a:bodyPr anchor="t" rtlCol="false" tIns="0" lIns="0" bIns="0" rIns="0">
            <a:spAutoFit/>
          </a:bodyPr>
          <a:lstStyle/>
          <a:p>
            <a:pPr algn="l">
              <a:lnSpc>
                <a:spcPts val="1980"/>
              </a:lnSpc>
            </a:pPr>
            <a:r>
              <a:rPr lang="en-US" b="true" sz="1650" spc="231">
                <a:solidFill>
                  <a:srgbClr val="FF4500"/>
                </a:solidFill>
                <a:latin typeface="Inter Bold"/>
                <a:ea typeface="Inter Bold"/>
                <a:cs typeface="Inter Bold"/>
                <a:sym typeface="Inter Bold"/>
              </a:rPr>
              <a:t>PASO 7 · ENTREGABLE FINAL</a:t>
            </a:r>
          </a:p>
        </p:txBody>
      </p:sp>
      <p:sp>
        <p:nvSpPr>
          <p:cNvPr name="TextBox 3" id="3"/>
          <p:cNvSpPr txBox="true"/>
          <p:nvPr/>
        </p:nvSpPr>
        <p:spPr>
          <a:xfrm rot="0">
            <a:off x="1168403" y="1113158"/>
            <a:ext cx="17551403" cy="431168"/>
          </a:xfrm>
          <a:prstGeom prst="rect">
            <a:avLst/>
          </a:prstGeom>
        </p:spPr>
        <p:txBody>
          <a:bodyPr anchor="t" rtlCol="false" tIns="0" lIns="0" bIns="0" rIns="0">
            <a:spAutoFit/>
          </a:bodyPr>
          <a:lstStyle/>
          <a:p>
            <a:pPr algn="l">
              <a:lnSpc>
                <a:spcPts val="3419"/>
              </a:lnSpc>
            </a:pPr>
            <a:r>
              <a:rPr lang="en-US" b="true" sz="2850" spc="-28">
                <a:solidFill>
                  <a:srgbClr val="FFFFFF"/>
                </a:solidFill>
                <a:latin typeface="Inter Bold"/>
                <a:ea typeface="Inter Bold"/>
                <a:cs typeface="Inter Bold"/>
                <a:sym typeface="Inter Bold"/>
              </a:rPr>
              <a:t>Tu Ficha de Foco</a:t>
            </a:r>
          </a:p>
        </p:txBody>
      </p:sp>
      <p:grpSp>
        <p:nvGrpSpPr>
          <p:cNvPr name="Group 4" id="4"/>
          <p:cNvGrpSpPr/>
          <p:nvPr/>
        </p:nvGrpSpPr>
        <p:grpSpPr>
          <a:xfrm rot="0">
            <a:off x="1143000" y="4968240"/>
            <a:ext cx="7810500" cy="9525"/>
            <a:chOff x="0" y="0"/>
            <a:chExt cx="10414000" cy="12700"/>
          </a:xfrm>
        </p:grpSpPr>
        <p:sp>
          <p:nvSpPr>
            <p:cNvPr name="Freeform 5" id="5"/>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6" id="6"/>
          <p:cNvSpPr txBox="true"/>
          <p:nvPr/>
        </p:nvSpPr>
        <p:spPr>
          <a:xfrm rot="0">
            <a:off x="1168403" y="46107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0</a:t>
            </a:r>
          </a:p>
        </p:txBody>
      </p:sp>
      <p:sp>
        <p:nvSpPr>
          <p:cNvPr name="TextBox 7" id="7"/>
          <p:cNvSpPr txBox="true"/>
          <p:nvPr/>
        </p:nvSpPr>
        <p:spPr>
          <a:xfrm rot="0">
            <a:off x="1644653" y="4635503"/>
            <a:ext cx="2023481"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Brújula de Identidad</a:t>
            </a:r>
          </a:p>
        </p:txBody>
      </p:sp>
      <p:grpSp>
        <p:nvGrpSpPr>
          <p:cNvPr name="Group 8" id="8"/>
          <p:cNvGrpSpPr/>
          <p:nvPr/>
        </p:nvGrpSpPr>
        <p:grpSpPr>
          <a:xfrm rot="0">
            <a:off x="9334500" y="4968240"/>
            <a:ext cx="7810500" cy="9525"/>
            <a:chOff x="0" y="0"/>
            <a:chExt cx="10414000" cy="12700"/>
          </a:xfrm>
        </p:grpSpPr>
        <p:sp>
          <p:nvSpPr>
            <p:cNvPr name="Freeform 9" id="9"/>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10" id="10"/>
          <p:cNvSpPr txBox="true"/>
          <p:nvPr/>
        </p:nvSpPr>
        <p:spPr>
          <a:xfrm rot="0">
            <a:off x="9359903" y="46107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1</a:t>
            </a:r>
          </a:p>
        </p:txBody>
      </p:sp>
      <p:sp>
        <p:nvSpPr>
          <p:cNvPr name="TextBox 11" id="11"/>
          <p:cNvSpPr txBox="true"/>
          <p:nvPr/>
        </p:nvSpPr>
        <p:spPr>
          <a:xfrm rot="0">
            <a:off x="9836153" y="4635503"/>
            <a:ext cx="4139413"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Diagnóstico RPV y Perfil de Cliente Ideal</a:t>
            </a:r>
          </a:p>
        </p:txBody>
      </p:sp>
      <p:grpSp>
        <p:nvGrpSpPr>
          <p:cNvPr name="Group 12" id="12"/>
          <p:cNvGrpSpPr/>
          <p:nvPr/>
        </p:nvGrpSpPr>
        <p:grpSpPr>
          <a:xfrm rot="0">
            <a:off x="1143000" y="5577840"/>
            <a:ext cx="7810500" cy="9525"/>
            <a:chOff x="0" y="0"/>
            <a:chExt cx="10414000" cy="12700"/>
          </a:xfrm>
        </p:grpSpPr>
        <p:sp>
          <p:nvSpPr>
            <p:cNvPr name="Freeform 13" id="13"/>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14" id="14"/>
          <p:cNvSpPr txBox="true"/>
          <p:nvPr/>
        </p:nvSpPr>
        <p:spPr>
          <a:xfrm rot="0">
            <a:off x="1168403" y="52203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2</a:t>
            </a:r>
          </a:p>
        </p:txBody>
      </p:sp>
      <p:sp>
        <p:nvSpPr>
          <p:cNvPr name="TextBox 15" id="15"/>
          <p:cNvSpPr txBox="true"/>
          <p:nvPr/>
        </p:nvSpPr>
        <p:spPr>
          <a:xfrm rot="0">
            <a:off x="1644653" y="5245103"/>
            <a:ext cx="2096567"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Hipótesis de Desafío</a:t>
            </a:r>
          </a:p>
        </p:txBody>
      </p:sp>
      <p:grpSp>
        <p:nvGrpSpPr>
          <p:cNvPr name="Group 16" id="16"/>
          <p:cNvGrpSpPr/>
          <p:nvPr/>
        </p:nvGrpSpPr>
        <p:grpSpPr>
          <a:xfrm rot="0">
            <a:off x="9334500" y="5577840"/>
            <a:ext cx="7810500" cy="9525"/>
            <a:chOff x="0" y="0"/>
            <a:chExt cx="10414000" cy="12700"/>
          </a:xfrm>
        </p:grpSpPr>
        <p:sp>
          <p:nvSpPr>
            <p:cNvPr name="Freeform 17" id="17"/>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18" id="18"/>
          <p:cNvSpPr txBox="true"/>
          <p:nvPr/>
        </p:nvSpPr>
        <p:spPr>
          <a:xfrm rot="0">
            <a:off x="9359903" y="52203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3</a:t>
            </a:r>
          </a:p>
        </p:txBody>
      </p:sp>
      <p:sp>
        <p:nvSpPr>
          <p:cNvPr name="TextBox 19" id="19"/>
          <p:cNvSpPr txBox="true"/>
          <p:nvPr/>
        </p:nvSpPr>
        <p:spPr>
          <a:xfrm rot="0">
            <a:off x="9836153" y="5245103"/>
            <a:ext cx="1845364"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Brújula de Camino</a:t>
            </a:r>
          </a:p>
        </p:txBody>
      </p:sp>
      <p:grpSp>
        <p:nvGrpSpPr>
          <p:cNvPr name="Group 20" id="20"/>
          <p:cNvGrpSpPr/>
          <p:nvPr/>
        </p:nvGrpSpPr>
        <p:grpSpPr>
          <a:xfrm rot="0">
            <a:off x="1143000" y="6187440"/>
            <a:ext cx="7810500" cy="9525"/>
            <a:chOff x="0" y="0"/>
            <a:chExt cx="10414000" cy="12700"/>
          </a:xfrm>
        </p:grpSpPr>
        <p:sp>
          <p:nvSpPr>
            <p:cNvPr name="Freeform 21" id="21"/>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22" id="22"/>
          <p:cNvSpPr txBox="true"/>
          <p:nvPr/>
        </p:nvSpPr>
        <p:spPr>
          <a:xfrm rot="0">
            <a:off x="1168403" y="58299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4</a:t>
            </a:r>
          </a:p>
        </p:txBody>
      </p:sp>
      <p:sp>
        <p:nvSpPr>
          <p:cNvPr name="TextBox 23" id="23"/>
          <p:cNvSpPr txBox="true"/>
          <p:nvPr/>
        </p:nvSpPr>
        <p:spPr>
          <a:xfrm rot="0">
            <a:off x="1644653" y="5854703"/>
            <a:ext cx="2239185"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Mapa de Diez Casillas</a:t>
            </a:r>
          </a:p>
        </p:txBody>
      </p:sp>
      <p:grpSp>
        <p:nvGrpSpPr>
          <p:cNvPr name="Group 24" id="24"/>
          <p:cNvGrpSpPr/>
          <p:nvPr/>
        </p:nvGrpSpPr>
        <p:grpSpPr>
          <a:xfrm rot="0">
            <a:off x="9334500" y="6187440"/>
            <a:ext cx="7810500" cy="9525"/>
            <a:chOff x="0" y="0"/>
            <a:chExt cx="10414000" cy="12700"/>
          </a:xfrm>
        </p:grpSpPr>
        <p:sp>
          <p:nvSpPr>
            <p:cNvPr name="Freeform 25" id="25"/>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26" id="26"/>
          <p:cNvSpPr txBox="true"/>
          <p:nvPr/>
        </p:nvSpPr>
        <p:spPr>
          <a:xfrm rot="0">
            <a:off x="9359903" y="58299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5</a:t>
            </a:r>
          </a:p>
        </p:txBody>
      </p:sp>
      <p:sp>
        <p:nvSpPr>
          <p:cNvPr name="TextBox 27" id="27"/>
          <p:cNvSpPr txBox="true"/>
          <p:nvPr/>
        </p:nvSpPr>
        <p:spPr>
          <a:xfrm rot="0">
            <a:off x="9836153" y="5854703"/>
            <a:ext cx="2652398"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Ficha de Solución Externa</a:t>
            </a:r>
          </a:p>
        </p:txBody>
      </p:sp>
      <p:grpSp>
        <p:nvGrpSpPr>
          <p:cNvPr name="Group 28" id="28"/>
          <p:cNvGrpSpPr/>
          <p:nvPr/>
        </p:nvGrpSpPr>
        <p:grpSpPr>
          <a:xfrm rot="0">
            <a:off x="1143000" y="6797040"/>
            <a:ext cx="7810500" cy="9525"/>
            <a:chOff x="0" y="0"/>
            <a:chExt cx="10414000" cy="12700"/>
          </a:xfrm>
        </p:grpSpPr>
        <p:sp>
          <p:nvSpPr>
            <p:cNvPr name="Freeform 29" id="29"/>
            <p:cNvSpPr/>
            <p:nvPr/>
          </p:nvSpPr>
          <p:spPr>
            <a:xfrm flipH="false" flipV="false" rot="0">
              <a:off x="0" y="0"/>
              <a:ext cx="10414000" cy="12700"/>
            </a:xfrm>
            <a:custGeom>
              <a:avLst/>
              <a:gdLst/>
              <a:ahLst/>
              <a:cxnLst/>
              <a:rect r="r" b="b" t="t" l="l"/>
              <a:pathLst>
                <a:path h="12700" w="10414000">
                  <a:moveTo>
                    <a:pt x="0" y="0"/>
                  </a:moveTo>
                  <a:lnTo>
                    <a:pt x="10414000" y="0"/>
                  </a:lnTo>
                  <a:lnTo>
                    <a:pt x="10414000" y="12700"/>
                  </a:lnTo>
                  <a:lnTo>
                    <a:pt x="0" y="12700"/>
                  </a:lnTo>
                  <a:close/>
                </a:path>
              </a:pathLst>
            </a:custGeom>
            <a:solidFill>
              <a:srgbClr val="FFFFFF">
                <a:alpha val="1961"/>
              </a:srgbClr>
            </a:solidFill>
          </p:spPr>
        </p:sp>
      </p:grpSp>
      <p:sp>
        <p:nvSpPr>
          <p:cNvPr name="TextBox 30" id="30"/>
          <p:cNvSpPr txBox="true"/>
          <p:nvPr/>
        </p:nvSpPr>
        <p:spPr>
          <a:xfrm rot="0">
            <a:off x="1168403" y="643953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6</a:t>
            </a:r>
          </a:p>
        </p:txBody>
      </p:sp>
      <p:sp>
        <p:nvSpPr>
          <p:cNvPr name="TextBox 31" id="31"/>
          <p:cNvSpPr txBox="true"/>
          <p:nvPr/>
        </p:nvSpPr>
        <p:spPr>
          <a:xfrm rot="0">
            <a:off x="1644653" y="6464303"/>
            <a:ext cx="2514486" cy="223523"/>
          </a:xfrm>
          <a:prstGeom prst="rect">
            <a:avLst/>
          </a:prstGeom>
        </p:spPr>
        <p:txBody>
          <a:bodyPr anchor="t" rtlCol="false" tIns="0" lIns="0" bIns="0" rIns="0">
            <a:spAutoFit/>
          </a:bodyPr>
          <a:lstStyle/>
          <a:p>
            <a:pPr algn="l">
              <a:lnSpc>
                <a:spcPts val="1889"/>
              </a:lnSpc>
            </a:pPr>
            <a:r>
              <a:rPr lang="en-US" sz="1575">
                <a:solidFill>
                  <a:srgbClr val="FFFFFF"/>
                </a:solidFill>
                <a:latin typeface="Inter"/>
                <a:ea typeface="Inter"/>
                <a:cs typeface="Inter"/>
                <a:sym typeface="Inter"/>
              </a:rPr>
              <a:t>Veredicto de Factibilidad</a:t>
            </a:r>
          </a:p>
        </p:txBody>
      </p:sp>
      <p:sp>
        <p:nvSpPr>
          <p:cNvPr name="TextBox 32" id="32"/>
          <p:cNvSpPr txBox="true"/>
          <p:nvPr/>
        </p:nvSpPr>
        <p:spPr>
          <a:xfrm rot="0">
            <a:off x="9359903" y="6443348"/>
            <a:ext cx="349253" cy="255908"/>
          </a:xfrm>
          <a:prstGeom prst="rect">
            <a:avLst/>
          </a:prstGeom>
        </p:spPr>
        <p:txBody>
          <a:bodyPr anchor="t" rtlCol="false" tIns="0" lIns="0" bIns="0" rIns="0">
            <a:spAutoFit/>
          </a:bodyPr>
          <a:lstStyle/>
          <a:p>
            <a:pPr algn="l">
              <a:lnSpc>
                <a:spcPts val="1980"/>
              </a:lnSpc>
            </a:pPr>
            <a:r>
              <a:rPr lang="en-US" sz="1650" b="true">
                <a:solidFill>
                  <a:srgbClr val="FF4500"/>
                </a:solidFill>
                <a:latin typeface="Inter Bold"/>
                <a:ea typeface="Inter Bold"/>
                <a:cs typeface="Inter Bold"/>
                <a:sym typeface="Inter Bold"/>
              </a:rPr>
              <a:t>→</a:t>
            </a:r>
          </a:p>
        </p:txBody>
      </p:sp>
      <p:sp>
        <p:nvSpPr>
          <p:cNvPr name="TextBox 33" id="33"/>
          <p:cNvSpPr txBox="true"/>
          <p:nvPr/>
        </p:nvSpPr>
        <p:spPr>
          <a:xfrm rot="0">
            <a:off x="9836153" y="6458588"/>
            <a:ext cx="2084642" cy="225428"/>
          </a:xfrm>
          <a:prstGeom prst="rect">
            <a:avLst/>
          </a:prstGeom>
        </p:spPr>
        <p:txBody>
          <a:bodyPr anchor="t" rtlCol="false" tIns="0" lIns="0" bIns="0" rIns="0">
            <a:spAutoFit/>
          </a:bodyPr>
          <a:lstStyle/>
          <a:p>
            <a:pPr algn="l">
              <a:lnSpc>
                <a:spcPts val="1800"/>
              </a:lnSpc>
            </a:pPr>
            <a:r>
              <a:rPr lang="en-US" sz="1500" i="true">
                <a:solidFill>
                  <a:srgbClr val="8D8E8F"/>
                </a:solidFill>
                <a:latin typeface="Inter Italics"/>
                <a:ea typeface="Inter Italics"/>
                <a:cs typeface="Inter Italics"/>
                <a:sym typeface="Inter Italics"/>
              </a:rPr>
              <a:t>Listo para Adaptación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DAHPetcW7x0</dc:identifier>
  <dcterms:modified xsi:type="dcterms:W3CDTF">2011-08-01T06:04:30Z</dcterms:modified>
  <cp:revision>1</cp:revision>
  <dc:title>FACE-Foco-Deck.pptx</dc:title>
</cp:coreProperties>
</file>